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3"/>
  </p:notesMasterIdLst>
  <p:sldIdLst>
    <p:sldId id="256" r:id="rId2"/>
    <p:sldId id="283" r:id="rId3"/>
    <p:sldId id="416" r:id="rId4"/>
    <p:sldId id="417" r:id="rId5"/>
    <p:sldId id="418" r:id="rId6"/>
    <p:sldId id="419" r:id="rId7"/>
    <p:sldId id="403" r:id="rId8"/>
    <p:sldId id="420" r:id="rId9"/>
    <p:sldId id="421" r:id="rId10"/>
    <p:sldId id="422" r:id="rId11"/>
    <p:sldId id="423" r:id="rId12"/>
    <p:sldId id="424" r:id="rId13"/>
    <p:sldId id="425" r:id="rId14"/>
    <p:sldId id="325" r:id="rId15"/>
    <p:sldId id="340" r:id="rId16"/>
    <p:sldId id="389" r:id="rId17"/>
    <p:sldId id="405" r:id="rId18"/>
    <p:sldId id="388" r:id="rId19"/>
    <p:sldId id="339" r:id="rId20"/>
    <p:sldId id="341" r:id="rId21"/>
    <p:sldId id="426" r:id="rId22"/>
    <p:sldId id="427" r:id="rId23"/>
    <p:sldId id="344" r:id="rId24"/>
    <p:sldId id="428" r:id="rId25"/>
    <p:sldId id="345" r:id="rId26"/>
    <p:sldId id="342" r:id="rId27"/>
    <p:sldId id="429" r:id="rId28"/>
    <p:sldId id="430" r:id="rId29"/>
    <p:sldId id="343" r:id="rId30"/>
    <p:sldId id="357" r:id="rId31"/>
    <p:sldId id="436" r:id="rId32"/>
    <p:sldId id="431" r:id="rId33"/>
    <p:sldId id="432" r:id="rId34"/>
    <p:sldId id="433" r:id="rId35"/>
    <p:sldId id="434" r:id="rId36"/>
    <p:sldId id="435" r:id="rId37"/>
    <p:sldId id="358" r:id="rId38"/>
    <p:sldId id="291" r:id="rId39"/>
    <p:sldId id="347" r:id="rId40"/>
    <p:sldId id="350" r:id="rId41"/>
    <p:sldId id="437" r:id="rId42"/>
    <p:sldId id="351" r:id="rId43"/>
    <p:sldId id="352" r:id="rId44"/>
    <p:sldId id="348" r:id="rId45"/>
    <p:sldId id="393" r:id="rId46"/>
    <p:sldId id="438" r:id="rId47"/>
    <p:sldId id="391" r:id="rId48"/>
    <p:sldId id="439" r:id="rId49"/>
    <p:sldId id="392" r:id="rId50"/>
    <p:sldId id="404" r:id="rId51"/>
    <p:sldId id="394" r:id="rId52"/>
    <p:sldId id="395" r:id="rId53"/>
    <p:sldId id="396" r:id="rId54"/>
    <p:sldId id="397" r:id="rId55"/>
    <p:sldId id="398" r:id="rId56"/>
    <p:sldId id="399" r:id="rId57"/>
    <p:sldId id="353" r:id="rId58"/>
    <p:sldId id="440" r:id="rId59"/>
    <p:sldId id="441" r:id="rId60"/>
    <p:sldId id="442" r:id="rId61"/>
    <p:sldId id="354" r:id="rId62"/>
    <p:sldId id="475" r:id="rId63"/>
    <p:sldId id="443" r:id="rId64"/>
    <p:sldId id="444" r:id="rId65"/>
    <p:sldId id="355" r:id="rId66"/>
    <p:sldId id="445" r:id="rId67"/>
    <p:sldId id="446" r:id="rId68"/>
    <p:sldId id="356" r:id="rId69"/>
    <p:sldId id="447" r:id="rId70"/>
    <p:sldId id="448" r:id="rId71"/>
    <p:sldId id="292" r:id="rId72"/>
    <p:sldId id="349" r:id="rId73"/>
    <p:sldId id="359" r:id="rId74"/>
    <p:sldId id="363" r:id="rId75"/>
    <p:sldId id="364" r:id="rId76"/>
    <p:sldId id="365" r:id="rId77"/>
    <p:sldId id="368" r:id="rId78"/>
    <p:sldId id="370" r:id="rId79"/>
    <p:sldId id="371" r:id="rId80"/>
    <p:sldId id="366" r:id="rId81"/>
    <p:sldId id="372" r:id="rId82"/>
    <p:sldId id="369" r:id="rId83"/>
    <p:sldId id="450" r:id="rId84"/>
    <p:sldId id="449" r:id="rId85"/>
    <p:sldId id="451" r:id="rId86"/>
    <p:sldId id="367" r:id="rId87"/>
    <p:sldId id="373" r:id="rId88"/>
    <p:sldId id="374" r:id="rId89"/>
    <p:sldId id="414" r:id="rId90"/>
    <p:sldId id="375" r:id="rId91"/>
    <p:sldId id="376" r:id="rId92"/>
    <p:sldId id="415" r:id="rId93"/>
    <p:sldId id="378" r:id="rId94"/>
    <p:sldId id="377" r:id="rId95"/>
    <p:sldId id="407" r:id="rId96"/>
    <p:sldId id="406" r:id="rId97"/>
    <p:sldId id="379" r:id="rId98"/>
    <p:sldId id="380" r:id="rId99"/>
    <p:sldId id="400" r:id="rId100"/>
    <p:sldId id="410" r:id="rId101"/>
    <p:sldId id="401" r:id="rId102"/>
    <p:sldId id="452" r:id="rId103"/>
    <p:sldId id="453" r:id="rId104"/>
    <p:sldId id="454" r:id="rId105"/>
    <p:sldId id="455" r:id="rId106"/>
    <p:sldId id="402" r:id="rId107"/>
    <p:sldId id="456" r:id="rId108"/>
    <p:sldId id="457" r:id="rId109"/>
    <p:sldId id="338" r:id="rId110"/>
    <p:sldId id="390" r:id="rId111"/>
    <p:sldId id="458" r:id="rId112"/>
    <p:sldId id="459" r:id="rId113"/>
    <p:sldId id="265" r:id="rId114"/>
    <p:sldId id="263" r:id="rId115"/>
    <p:sldId id="276" r:id="rId116"/>
    <p:sldId id="385" r:id="rId117"/>
    <p:sldId id="383" r:id="rId118"/>
    <p:sldId id="460" r:id="rId119"/>
    <p:sldId id="384" r:id="rId120"/>
    <p:sldId id="461" r:id="rId121"/>
    <p:sldId id="463" r:id="rId122"/>
    <p:sldId id="462" r:id="rId123"/>
    <p:sldId id="386" r:id="rId124"/>
    <p:sldId id="387" r:id="rId125"/>
    <p:sldId id="476" r:id="rId126"/>
    <p:sldId id="477" r:id="rId127"/>
    <p:sldId id="478" r:id="rId128"/>
    <p:sldId id="335" r:id="rId129"/>
    <p:sldId id="411" r:id="rId130"/>
    <p:sldId id="464" r:id="rId131"/>
    <p:sldId id="465" r:id="rId132"/>
    <p:sldId id="412" r:id="rId133"/>
    <p:sldId id="466" r:id="rId134"/>
    <p:sldId id="467" r:id="rId135"/>
    <p:sldId id="413" r:id="rId136"/>
    <p:sldId id="474" r:id="rId137"/>
    <p:sldId id="468" r:id="rId138"/>
    <p:sldId id="469" r:id="rId139"/>
    <p:sldId id="470" r:id="rId140"/>
    <p:sldId id="471" r:id="rId141"/>
    <p:sldId id="472" r:id="rId1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1158" y="-3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58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F1D4C7-6018-491A-87C8-1EAF7B6A2353}" type="datetimeFigureOut">
              <a:rPr lang="en-US" smtClean="0"/>
              <a:pPr/>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FDAF4-96A9-40F7-A748-18FB584C1F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14336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4336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14336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1588" y="6034088"/>
            <a:ext cx="7845426" cy="850900"/>
            <a:chOff x="0" y="3792"/>
            <a:chExt cx="4942" cy="536"/>
          </a:xfrm>
        </p:grpSpPr>
        <p:sp>
          <p:nvSpPr>
            <p:cNvPr id="14336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6" cy="536"/>
              <a:chOff x="2486" y="3792"/>
              <a:chExt cx="2456" cy="536"/>
            </a:xfrm>
          </p:grpSpPr>
          <p:sp>
            <p:nvSpPr>
              <p:cNvPr id="14336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4337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14337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14337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14337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14337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14337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14337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14337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14337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14338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14338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143382" name="Rectangle 22"/>
          <p:cNvSpPr>
            <a:spLocks noGrp="1" noChangeArrowheads="1"/>
          </p:cNvSpPr>
          <p:nvPr>
            <p:ph type="ctrTitle" sz="quarter"/>
          </p:nvPr>
        </p:nvSpPr>
        <p:spPr>
          <a:xfrm>
            <a:off x="457200" y="1447800"/>
            <a:ext cx="8229600" cy="1736725"/>
          </a:xfrm>
        </p:spPr>
        <p:txBody>
          <a:bodyPr/>
          <a:lstStyle>
            <a:lvl1pPr>
              <a:defRPr sz="4400"/>
            </a:lvl1pPr>
          </a:lstStyle>
          <a:p>
            <a:r>
              <a:rPr lang="en-US" dirty="0"/>
              <a:t>Click to edit Master title style</a:t>
            </a:r>
          </a:p>
        </p:txBody>
      </p:sp>
      <p:sp>
        <p:nvSpPr>
          <p:cNvPr id="1433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grpSp>
        <p:nvGrpSpPr>
          <p:cNvPr id="6" name="Group 27"/>
          <p:cNvGrpSpPr>
            <a:grpSpLocks/>
          </p:cNvGrpSpPr>
          <p:nvPr userDrawn="1"/>
        </p:nvGrpSpPr>
        <p:grpSpPr bwMode="auto">
          <a:xfrm>
            <a:off x="304800" y="6172200"/>
            <a:ext cx="1524000" cy="533400"/>
            <a:chOff x="4704" y="3888"/>
            <a:chExt cx="960" cy="336"/>
          </a:xfrm>
        </p:grpSpPr>
        <p:pic>
          <p:nvPicPr>
            <p:cNvPr id="143388" name="Picture 28" descr="Utah State"/>
            <p:cNvPicPr>
              <a:picLocks noChangeArrowheads="1"/>
            </p:cNvPicPr>
            <p:nvPr/>
          </p:nvPicPr>
          <p:blipFill>
            <a:blip r:embed="rId2" cstate="print"/>
            <a:srcRect r="13637" b="-1695"/>
            <a:stretch>
              <a:fillRect/>
            </a:stretch>
          </p:blipFill>
          <p:spPr bwMode="auto">
            <a:xfrm>
              <a:off x="4752" y="3888"/>
              <a:ext cx="912" cy="240"/>
            </a:xfrm>
            <a:prstGeom prst="rect">
              <a:avLst/>
            </a:prstGeom>
            <a:noFill/>
          </p:spPr>
        </p:pic>
        <p:pic>
          <p:nvPicPr>
            <p:cNvPr id="143389" name="Picture 29" descr="University"/>
            <p:cNvPicPr>
              <a:picLocks noChangeArrowheads="1"/>
            </p:cNvPicPr>
            <p:nvPr/>
          </p:nvPicPr>
          <p:blipFill>
            <a:blip r:embed="rId3" cstate="print"/>
            <a:srcRect r="17500" b="10667"/>
            <a:stretch>
              <a:fillRect/>
            </a:stretch>
          </p:blipFill>
          <p:spPr bwMode="auto">
            <a:xfrm>
              <a:off x="4704" y="4128"/>
              <a:ext cx="912" cy="96"/>
            </a:xfrm>
            <a:prstGeom prst="rect">
              <a:avLst/>
            </a:prstGeom>
            <a:solidFill>
              <a:srgbClr val="001A6E"/>
            </a:solidFill>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r>
              <a:rPr lang="en-US" smtClean="0"/>
              <a:t>March 2013</a:t>
            </a:r>
            <a:endParaRPr lang="en-US"/>
          </a:p>
        </p:txBody>
      </p:sp>
      <p:sp>
        <p:nvSpPr>
          <p:cNvPr id="5" name="Footer Placeholder 4"/>
          <p:cNvSpPr>
            <a:spLocks noGrp="1"/>
          </p:cNvSpPr>
          <p:nvPr>
            <p:ph type="ftr" sz="quarter" idx="11"/>
          </p:nvPr>
        </p:nvSpPr>
        <p:spPr>
          <a:xfrm>
            <a:off x="6781800" y="6248400"/>
            <a:ext cx="2209800" cy="457200"/>
          </a:xfrm>
          <a:prstGeom prst="rect">
            <a:avLst/>
          </a:prstGeom>
        </p:spPr>
        <p:txBody>
          <a:bodyPr/>
          <a:lstStyle>
            <a:lvl1pPr>
              <a:defRPr/>
            </a:lvl1pPr>
          </a:lstStyle>
          <a:p>
            <a:r>
              <a:rPr lang="en-US" smtClean="0"/>
              <a:t>Jim Powell</a:t>
            </a:r>
            <a:endParaRPr lang="en-US"/>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18DE0A2C-A3CF-473A-8AD4-3C309346977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r>
              <a:rPr lang="en-US" smtClean="0"/>
              <a:t>March 2013</a:t>
            </a:r>
            <a:endParaRPr lang="en-US"/>
          </a:p>
        </p:txBody>
      </p:sp>
      <p:sp>
        <p:nvSpPr>
          <p:cNvPr id="5" name="Footer Placeholder 4"/>
          <p:cNvSpPr>
            <a:spLocks noGrp="1"/>
          </p:cNvSpPr>
          <p:nvPr>
            <p:ph type="ftr" sz="quarter" idx="11"/>
          </p:nvPr>
        </p:nvSpPr>
        <p:spPr>
          <a:xfrm>
            <a:off x="6781800" y="6248400"/>
            <a:ext cx="2209800" cy="457200"/>
          </a:xfrm>
          <a:prstGeom prst="rect">
            <a:avLst/>
          </a:prstGeom>
        </p:spPr>
        <p:txBody>
          <a:bodyPr/>
          <a:lstStyle>
            <a:lvl1pPr>
              <a:defRPr/>
            </a:lvl1pPr>
          </a:lstStyle>
          <a:p>
            <a:r>
              <a:rPr lang="en-US" smtClean="0"/>
              <a:t>Jim Powell</a:t>
            </a:r>
            <a:endParaRPr lang="en-US"/>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6AE47F47-B979-4FC0-B29B-66D588491FF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vl1pPr>
          </a:lstStyle>
          <a:p>
            <a:r>
              <a:rPr lang="en-US" smtClean="0"/>
              <a:t>March 2013</a:t>
            </a:r>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r>
              <a:rPr lang="en-US" smtClean="0"/>
              <a:t>Jim Powell</a:t>
            </a:r>
            <a:endParaRPr lang="en-US"/>
          </a:p>
        </p:txBody>
      </p:sp>
      <p:sp>
        <p:nvSpPr>
          <p:cNvPr id="8" name="Slide Number Placeholder 7"/>
          <p:cNvSpPr>
            <a:spLocks noGrp="1"/>
          </p:cNvSpPr>
          <p:nvPr>
            <p:ph type="sldNum" sz="quarter" idx="12"/>
          </p:nvPr>
        </p:nvSpPr>
        <p:spPr>
          <a:xfrm>
            <a:off x="6553200" y="6248400"/>
            <a:ext cx="2133600" cy="457200"/>
          </a:xfrm>
          <a:prstGeom prst="rect">
            <a:avLst/>
          </a:prstGeom>
        </p:spPr>
        <p:txBody>
          <a:bodyPr/>
          <a:lstStyle>
            <a:lvl1pPr>
              <a:defRPr/>
            </a:lvl1pPr>
          </a:lstStyle>
          <a:p>
            <a:fld id="{D27006E4-D62A-48B4-A6F2-7C9ACB648B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934200" y="6248400"/>
            <a:ext cx="2133600" cy="457200"/>
          </a:xfrm>
          <a:prstGeom prst="rect">
            <a:avLst/>
          </a:prstGeom>
        </p:spPr>
        <p:txBody>
          <a:bodyPr/>
          <a:lstStyle>
            <a:lvl1pPr>
              <a:defRPr/>
            </a:lvl1pPr>
          </a:lstStyle>
          <a:p>
            <a:r>
              <a:rPr lang="en-US" dirty="0" smtClean="0"/>
              <a:t>March 2013</a:t>
            </a:r>
          </a:p>
          <a:p>
            <a:r>
              <a:rPr lang="en-US" dirty="0" smtClean="0"/>
              <a:t>Jim Powell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934200" y="6248400"/>
            <a:ext cx="2133600" cy="457200"/>
          </a:xfrm>
          <a:prstGeom prst="rect">
            <a:avLst/>
          </a:prstGeom>
        </p:spPr>
        <p:txBody>
          <a:bodyPr/>
          <a:lstStyle>
            <a:lvl1pPr>
              <a:defRPr/>
            </a:lvl1pPr>
          </a:lstStyle>
          <a:p>
            <a:r>
              <a:rPr lang="en-US" dirty="0" smtClean="0"/>
              <a:t>March 2013</a:t>
            </a:r>
          </a:p>
          <a:p>
            <a:r>
              <a:rPr lang="en-US" dirty="0" smtClean="0"/>
              <a:t>Jim Powell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6934200" y="6248400"/>
            <a:ext cx="2133600" cy="457200"/>
          </a:xfrm>
          <a:prstGeom prst="rect">
            <a:avLst/>
          </a:prstGeom>
        </p:spPr>
        <p:txBody>
          <a:bodyPr/>
          <a:lstStyle>
            <a:lvl1pPr>
              <a:defRPr/>
            </a:lvl1pPr>
          </a:lstStyle>
          <a:p>
            <a:r>
              <a:rPr lang="en-US" dirty="0" smtClean="0"/>
              <a:t>March 2013</a:t>
            </a:r>
          </a:p>
          <a:p>
            <a:r>
              <a:rPr lang="en-US" dirty="0" smtClean="0"/>
              <a:t>Jim Powell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6" name="Date Placeholder 3"/>
          <p:cNvSpPr>
            <a:spLocks noGrp="1"/>
          </p:cNvSpPr>
          <p:nvPr>
            <p:ph type="dt" sz="half" idx="10"/>
          </p:nvPr>
        </p:nvSpPr>
        <p:spPr>
          <a:xfrm>
            <a:off x="6934200" y="6248400"/>
            <a:ext cx="2133600" cy="457200"/>
          </a:xfrm>
          <a:prstGeom prst="rect">
            <a:avLst/>
          </a:prstGeom>
        </p:spPr>
        <p:txBody>
          <a:bodyPr/>
          <a:lstStyle>
            <a:lvl1pPr>
              <a:defRPr/>
            </a:lvl1pPr>
          </a:lstStyle>
          <a:p>
            <a:r>
              <a:rPr lang="en-US" dirty="0" smtClean="0"/>
              <a:t>March 2013</a:t>
            </a:r>
          </a:p>
          <a:p>
            <a:r>
              <a:rPr lang="en-US" dirty="0" smtClean="0"/>
              <a:t>Jim Powell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934200" y="6248400"/>
            <a:ext cx="2133600" cy="457200"/>
          </a:xfrm>
          <a:prstGeom prst="rect">
            <a:avLst/>
          </a:prstGeom>
        </p:spPr>
        <p:txBody>
          <a:bodyPr/>
          <a:lstStyle>
            <a:lvl1pPr>
              <a:defRPr/>
            </a:lvl1pPr>
          </a:lstStyle>
          <a:p>
            <a:r>
              <a:rPr lang="en-US" dirty="0" smtClean="0"/>
              <a:t>March 2013</a:t>
            </a:r>
          </a:p>
          <a:p>
            <a:r>
              <a:rPr lang="en-US" dirty="0" smtClean="0"/>
              <a:t>Jim Powell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934200" y="6248400"/>
            <a:ext cx="2133600" cy="457200"/>
          </a:xfrm>
          <a:prstGeom prst="rect">
            <a:avLst/>
          </a:prstGeom>
        </p:spPr>
        <p:txBody>
          <a:bodyPr/>
          <a:lstStyle>
            <a:lvl1pPr>
              <a:defRPr/>
            </a:lvl1pPr>
          </a:lstStyle>
          <a:p>
            <a:r>
              <a:rPr lang="en-US" dirty="0" smtClean="0"/>
              <a:t>March 2013</a:t>
            </a:r>
          </a:p>
          <a:p>
            <a:r>
              <a:rPr lang="en-US" dirty="0" smtClean="0"/>
              <a:t>Jim Powell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934200" y="6248400"/>
            <a:ext cx="2133600" cy="457200"/>
          </a:xfrm>
          <a:prstGeom prst="rect">
            <a:avLst/>
          </a:prstGeom>
        </p:spPr>
        <p:txBody>
          <a:bodyPr/>
          <a:lstStyle>
            <a:lvl1pPr>
              <a:defRPr/>
            </a:lvl1pPr>
          </a:lstStyle>
          <a:p>
            <a:r>
              <a:rPr lang="en-US" dirty="0" smtClean="0"/>
              <a:t>March 2013</a:t>
            </a:r>
          </a:p>
          <a:p>
            <a:r>
              <a:rPr lang="en-US" dirty="0" smtClean="0"/>
              <a:t>Jim Powell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23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423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142341" name="Freeform 5"/>
          <p:cNvSpPr>
            <a:spLocks/>
          </p:cNvSpPr>
          <p:nvPr/>
        </p:nvSpPr>
        <p:spPr bwMode="hidden">
          <a:xfrm>
            <a:off x="6248400" y="6248400"/>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0" y="6019800"/>
            <a:ext cx="7848600" cy="857250"/>
            <a:chOff x="0" y="3792"/>
            <a:chExt cx="4944" cy="540"/>
          </a:xfrm>
        </p:grpSpPr>
        <p:sp>
          <p:nvSpPr>
            <p:cNvPr id="1423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8" cy="540"/>
              <a:chOff x="2486" y="3792"/>
              <a:chExt cx="2458" cy="540"/>
            </a:xfrm>
          </p:grpSpPr>
          <p:sp>
            <p:nvSpPr>
              <p:cNvPr id="1423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423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1423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1423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1423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1423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1423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1423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1423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1423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1423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1423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1423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235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6" name="Group 27"/>
          <p:cNvGrpSpPr>
            <a:grpSpLocks/>
          </p:cNvGrpSpPr>
          <p:nvPr userDrawn="1"/>
        </p:nvGrpSpPr>
        <p:grpSpPr bwMode="auto">
          <a:xfrm>
            <a:off x="152400" y="6172200"/>
            <a:ext cx="1524000" cy="533400"/>
            <a:chOff x="4704" y="3888"/>
            <a:chExt cx="960" cy="336"/>
          </a:xfrm>
        </p:grpSpPr>
        <p:pic>
          <p:nvPicPr>
            <p:cNvPr id="142364" name="Picture 28" descr="Utah State"/>
            <p:cNvPicPr>
              <a:picLocks noChangeArrowheads="1"/>
            </p:cNvPicPr>
            <p:nvPr/>
          </p:nvPicPr>
          <p:blipFill>
            <a:blip r:embed="rId14" cstate="print"/>
            <a:srcRect r="13637" b="-1695"/>
            <a:stretch>
              <a:fillRect/>
            </a:stretch>
          </p:blipFill>
          <p:spPr bwMode="auto">
            <a:xfrm>
              <a:off x="4752" y="3888"/>
              <a:ext cx="912" cy="240"/>
            </a:xfrm>
            <a:prstGeom prst="rect">
              <a:avLst/>
            </a:prstGeom>
            <a:noFill/>
          </p:spPr>
        </p:pic>
        <p:pic>
          <p:nvPicPr>
            <p:cNvPr id="142365" name="Picture 29" descr="University"/>
            <p:cNvPicPr>
              <a:picLocks noChangeArrowheads="1"/>
            </p:cNvPicPr>
            <p:nvPr/>
          </p:nvPicPr>
          <p:blipFill>
            <a:blip r:embed="rId15" cstate="print"/>
            <a:srcRect r="17500" b="10667"/>
            <a:stretch>
              <a:fillRect/>
            </a:stretch>
          </p:blipFill>
          <p:spPr bwMode="auto">
            <a:xfrm>
              <a:off x="4704" y="4128"/>
              <a:ext cx="912" cy="96"/>
            </a:xfrm>
            <a:prstGeom prst="rect">
              <a:avLst/>
            </a:prstGeom>
            <a:solidFill>
              <a:srgbClr val="001A6E"/>
            </a:solidFill>
          </p:spPr>
        </p:pic>
      </p:grpSp>
      <p:sp>
        <p:nvSpPr>
          <p:cNvPr id="29" name="Date Placeholder 3"/>
          <p:cNvSpPr>
            <a:spLocks noGrp="1"/>
          </p:cNvSpPr>
          <p:nvPr>
            <p:ph type="dt" sz="half" idx="2"/>
          </p:nvPr>
        </p:nvSpPr>
        <p:spPr>
          <a:xfrm>
            <a:off x="6934200" y="6248400"/>
            <a:ext cx="2133600" cy="457200"/>
          </a:xfrm>
          <a:prstGeom prst="rect">
            <a:avLst/>
          </a:prstGeom>
        </p:spPr>
        <p:txBody>
          <a:bodyPr/>
          <a:lstStyle>
            <a:lvl1pPr algn="r">
              <a:defRPr/>
            </a:lvl1pPr>
          </a:lstStyle>
          <a:p>
            <a:r>
              <a:rPr lang="en-US" smtClean="0"/>
              <a:t>March 2013</a:t>
            </a:r>
          </a:p>
          <a:p>
            <a:r>
              <a:rPr lang="en-US" smtClean="0"/>
              <a:t>Jim Powell</a:t>
            </a:r>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p:txStyles>
    <p:titleStyle>
      <a:lvl1pPr algn="ctr" rtl="0" fontAlgn="base">
        <a:spcBef>
          <a:spcPct val="0"/>
        </a:spcBef>
        <a:spcAft>
          <a:spcPct val="0"/>
        </a:spcAft>
        <a:defRPr sz="3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lr>
          <a:schemeClr val="tx2"/>
        </a:buClr>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wmf"/><Relationship Id="rId1" Type="http://schemas.openxmlformats.org/officeDocument/2006/relationships/slideLayout" Target="../slideLayouts/slideLayout6.xml"/><Relationship Id="rId6" Type="http://schemas.openxmlformats.org/officeDocument/2006/relationships/image" Target="../media/image6.wmf"/><Relationship Id="rId5" Type="http://schemas.openxmlformats.org/officeDocument/2006/relationships/image" Target="../media/image9.wmf"/><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image" Target="../media/image12.wmf"/></Relationships>
</file>

<file path=ppt/slides/_rels/slide2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2.wmf"/></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Informative and Inspiring Mathematical Writing</a:t>
            </a:r>
            <a:br>
              <a:rPr lang="en-US" dirty="0" smtClean="0"/>
            </a:br>
            <a:r>
              <a:rPr lang="en-US" dirty="0" smtClean="0"/>
              <a:t>(with Students)</a:t>
            </a:r>
            <a:endParaRPr lang="en-US" dirty="0"/>
          </a:p>
        </p:txBody>
      </p:sp>
      <p:sp>
        <p:nvSpPr>
          <p:cNvPr id="3" name="Subtitle 2"/>
          <p:cNvSpPr>
            <a:spLocks noGrp="1"/>
          </p:cNvSpPr>
          <p:nvPr>
            <p:ph type="subTitle" sz="quarter" idx="1"/>
          </p:nvPr>
        </p:nvSpPr>
        <p:spPr>
          <a:xfrm>
            <a:off x="1371600" y="3581400"/>
            <a:ext cx="6400800" cy="1752600"/>
          </a:xfrm>
        </p:spPr>
        <p:txBody>
          <a:bodyPr/>
          <a:lstStyle/>
          <a:p>
            <a:r>
              <a:rPr lang="en-US" dirty="0" smtClean="0"/>
              <a:t>Jim Powell</a:t>
            </a:r>
          </a:p>
          <a:p>
            <a:r>
              <a:rPr lang="en-US" dirty="0" smtClean="0"/>
              <a:t>Departments of Mathematics/Biology</a:t>
            </a:r>
          </a:p>
          <a:p>
            <a:r>
              <a:rPr lang="en-US" dirty="0" smtClean="0"/>
              <a:t>Utah State University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r>
              <a:rPr lang="en-US" dirty="0" smtClean="0"/>
              <a:t>The Gap:  Our Students Don’t </a:t>
            </a:r>
            <a:endParaRPr lang="en-US" dirty="0"/>
          </a:p>
        </p:txBody>
      </p:sp>
      <p:sp>
        <p:nvSpPr>
          <p:cNvPr id="3" name="Content Placeholder 2"/>
          <p:cNvSpPr>
            <a:spLocks noGrp="1"/>
          </p:cNvSpPr>
          <p:nvPr>
            <p:ph idx="1"/>
          </p:nvPr>
        </p:nvSpPr>
        <p:spPr/>
        <p:txBody>
          <a:bodyPr/>
          <a:lstStyle/>
          <a:p>
            <a:r>
              <a:rPr lang="en-US" dirty="0" smtClean="0"/>
              <a:t>Take technical writing</a:t>
            </a:r>
          </a:p>
          <a:p>
            <a:r>
              <a:rPr lang="en-US" dirty="0" smtClean="0"/>
              <a:t>Write in their math classes</a:t>
            </a:r>
          </a:p>
          <a:p>
            <a:r>
              <a:rPr lang="en-US" dirty="0" smtClean="0"/>
              <a:t>Learn how to outline</a:t>
            </a:r>
          </a:p>
          <a:p>
            <a:r>
              <a:rPr lang="en-US" dirty="0" smtClean="0"/>
              <a:t>Read mathematics papers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72200" y="152400"/>
            <a:ext cx="2819400" cy="2831986"/>
          </a:xfrm>
          <a:prstGeom prst="rect">
            <a:avLst/>
          </a:prstGeom>
          <a:noFill/>
          <a:ln w="9525">
            <a:noFill/>
            <a:miter lim="800000"/>
            <a:headEnd/>
            <a:tailEnd/>
          </a:ln>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Titillating Titles</a:t>
            </a:r>
            <a:endParaRPr lang="en-US" dirty="0"/>
          </a:p>
        </p:txBody>
      </p:sp>
      <p:sp>
        <p:nvSpPr>
          <p:cNvPr id="3" name="Content Placeholder 2"/>
          <p:cNvSpPr>
            <a:spLocks noGrp="1"/>
          </p:cNvSpPr>
          <p:nvPr>
            <p:ph idx="1"/>
          </p:nvPr>
        </p:nvSpPr>
        <p:spPr>
          <a:xfrm>
            <a:off x="228600" y="1066800"/>
            <a:ext cx="8686800" cy="5029200"/>
          </a:xfrm>
        </p:spPr>
        <p:txBody>
          <a:bodyPr/>
          <a:lstStyle/>
          <a:p>
            <a:r>
              <a:rPr lang="en-US" dirty="0" smtClean="0"/>
              <a:t>Typical Math Titles:</a:t>
            </a:r>
          </a:p>
          <a:p>
            <a:pPr lvl="1">
              <a:buNone/>
            </a:pPr>
            <a:r>
              <a:rPr lang="en-US" dirty="0" smtClean="0"/>
              <a:t>“</a:t>
            </a:r>
            <a:r>
              <a:rPr lang="en-US" dirty="0" err="1" smtClean="0"/>
              <a:t>Pfaffian</a:t>
            </a:r>
            <a:r>
              <a:rPr lang="en-US" dirty="0" smtClean="0"/>
              <a:t> L-ensembles related to the z-measures on partitions with the Jack parameters1/2 or 2.”</a:t>
            </a:r>
          </a:p>
          <a:p>
            <a:pPr lvl="1">
              <a:buNone/>
            </a:pPr>
            <a:r>
              <a:rPr lang="en-US" dirty="0" smtClean="0"/>
              <a:t>“K</a:t>
            </a:r>
            <a:r>
              <a:rPr lang="en-US" baseline="-25000" dirty="0" smtClean="0"/>
              <a:t>1</a:t>
            </a:r>
            <a:r>
              <a:rPr lang="en-US" dirty="0" smtClean="0"/>
              <a:t> of a p-</a:t>
            </a:r>
            <a:r>
              <a:rPr lang="en-US" dirty="0" err="1" smtClean="0"/>
              <a:t>adic</a:t>
            </a:r>
            <a:r>
              <a:rPr lang="en-US" dirty="0" smtClean="0"/>
              <a:t> group ring II. </a:t>
            </a:r>
          </a:p>
          <a:p>
            <a:pPr lvl="1">
              <a:buNone/>
            </a:pPr>
            <a:r>
              <a:rPr lang="en-US" dirty="0" smtClean="0"/>
              <a:t>	The </a:t>
            </a:r>
            <a:r>
              <a:rPr lang="en-US" dirty="0" err="1" smtClean="0"/>
              <a:t>determinantal</a:t>
            </a:r>
            <a:r>
              <a:rPr lang="en-US" dirty="0" smtClean="0"/>
              <a:t> kernel SK</a:t>
            </a:r>
            <a:r>
              <a:rPr lang="en-US" baseline="-25000" dirty="0" smtClean="0"/>
              <a:t>1</a:t>
            </a:r>
            <a:r>
              <a:rPr lang="en-US" dirty="0" smtClean="0"/>
              <a:t>”</a:t>
            </a:r>
          </a:p>
          <a:p>
            <a:pPr lvl="1">
              <a:buNone/>
            </a:pPr>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4514" name="Picture 2" descr="May 26, 2009"/>
          <p:cNvPicPr>
            <a:picLocks noChangeAspect="1" noChangeArrowheads="1"/>
          </p:cNvPicPr>
          <p:nvPr/>
        </p:nvPicPr>
        <p:blipFill>
          <a:blip r:embed="rId2" cstate="print"/>
          <a:srcRect l="68750"/>
          <a:stretch>
            <a:fillRect/>
          </a:stretch>
        </p:blipFill>
        <p:spPr bwMode="auto">
          <a:xfrm>
            <a:off x="5486400" y="2514600"/>
            <a:ext cx="3352800" cy="3336038"/>
          </a:xfrm>
          <a:prstGeom prst="rect">
            <a:avLst/>
          </a:prstGeom>
          <a:noFill/>
          <a:ln w="28575">
            <a:solidFill>
              <a:schemeClr val="accent5">
                <a:lumMod val="10000"/>
              </a:schemeClr>
            </a:solid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Titles should</a:t>
            </a:r>
            <a:endParaRPr lang="en-US" dirty="0"/>
          </a:p>
        </p:txBody>
      </p:sp>
      <p:sp>
        <p:nvSpPr>
          <p:cNvPr id="3" name="Content Placeholder 2"/>
          <p:cNvSpPr>
            <a:spLocks noGrp="1"/>
          </p:cNvSpPr>
          <p:nvPr>
            <p:ph idx="1"/>
          </p:nvPr>
        </p:nvSpPr>
        <p:spPr/>
        <p:txBody>
          <a:bodyPr/>
          <a:lstStyle/>
          <a:p>
            <a:r>
              <a:rPr lang="en-US" dirty="0" smtClean="0"/>
              <a:t>Describe the work</a:t>
            </a:r>
          </a:p>
          <a:p>
            <a:pPr lvl="1"/>
            <a:r>
              <a:rPr lang="en-US" dirty="0" smtClean="0"/>
              <a:t>so that reasonable </a:t>
            </a:r>
            <a:r>
              <a:rPr lang="en-US" dirty="0" err="1" smtClean="0"/>
              <a:t>Googling</a:t>
            </a:r>
            <a:r>
              <a:rPr lang="en-US" dirty="0" smtClean="0"/>
              <a:t> will find your paper</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Titles should</a:t>
            </a:r>
            <a:endParaRPr lang="en-US" dirty="0"/>
          </a:p>
        </p:txBody>
      </p:sp>
      <p:sp>
        <p:nvSpPr>
          <p:cNvPr id="3" name="Content Placeholder 2"/>
          <p:cNvSpPr>
            <a:spLocks noGrp="1"/>
          </p:cNvSpPr>
          <p:nvPr>
            <p:ph idx="1"/>
          </p:nvPr>
        </p:nvSpPr>
        <p:spPr/>
        <p:txBody>
          <a:bodyPr/>
          <a:lstStyle/>
          <a:p>
            <a:r>
              <a:rPr lang="en-US" dirty="0" smtClean="0"/>
              <a:t>Describe the work</a:t>
            </a:r>
          </a:p>
          <a:p>
            <a:pPr lvl="1"/>
            <a:r>
              <a:rPr lang="en-US" dirty="0" smtClean="0"/>
              <a:t>so that reasonable </a:t>
            </a:r>
            <a:r>
              <a:rPr lang="en-US" dirty="0" err="1" smtClean="0"/>
              <a:t>Googling</a:t>
            </a:r>
            <a:r>
              <a:rPr lang="en-US" dirty="0" smtClean="0"/>
              <a:t> will find your paper</a:t>
            </a:r>
          </a:p>
          <a:p>
            <a:r>
              <a:rPr lang="en-US" dirty="0" smtClean="0"/>
              <a:t>Include major findings and conclusions</a:t>
            </a:r>
          </a:p>
          <a:p>
            <a:pPr lvl="1"/>
            <a:r>
              <a:rPr lang="en-US" dirty="0" smtClean="0"/>
              <a:t>so audience can decide whether or not to read</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Titles should</a:t>
            </a:r>
            <a:endParaRPr lang="en-US" dirty="0"/>
          </a:p>
        </p:txBody>
      </p:sp>
      <p:sp>
        <p:nvSpPr>
          <p:cNvPr id="3" name="Content Placeholder 2"/>
          <p:cNvSpPr>
            <a:spLocks noGrp="1"/>
          </p:cNvSpPr>
          <p:nvPr>
            <p:ph idx="1"/>
          </p:nvPr>
        </p:nvSpPr>
        <p:spPr/>
        <p:txBody>
          <a:bodyPr/>
          <a:lstStyle/>
          <a:p>
            <a:r>
              <a:rPr lang="en-US" dirty="0" smtClean="0"/>
              <a:t>Describe the work</a:t>
            </a:r>
          </a:p>
          <a:p>
            <a:pPr lvl="1"/>
            <a:r>
              <a:rPr lang="en-US" dirty="0" smtClean="0"/>
              <a:t>so that reasonable </a:t>
            </a:r>
            <a:r>
              <a:rPr lang="en-US" dirty="0" err="1" smtClean="0"/>
              <a:t>Googling</a:t>
            </a:r>
            <a:r>
              <a:rPr lang="en-US" dirty="0" smtClean="0"/>
              <a:t> will find your paper</a:t>
            </a:r>
          </a:p>
          <a:p>
            <a:r>
              <a:rPr lang="en-US" dirty="0" smtClean="0"/>
              <a:t>Include major findings and conclusions</a:t>
            </a:r>
          </a:p>
          <a:p>
            <a:pPr lvl="1"/>
            <a:r>
              <a:rPr lang="en-US" dirty="0" smtClean="0"/>
              <a:t>so audience can decide whether or not to read</a:t>
            </a:r>
          </a:p>
          <a:p>
            <a:r>
              <a:rPr lang="en-US" dirty="0" smtClean="0"/>
              <a:t>Capture audience attention</a:t>
            </a:r>
          </a:p>
          <a:p>
            <a:pPr lvl="1"/>
            <a:r>
              <a:rPr lang="en-US" dirty="0" smtClean="0"/>
              <a:t>so that your paper stands out</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Titles should</a:t>
            </a:r>
            <a:endParaRPr lang="en-US" dirty="0"/>
          </a:p>
        </p:txBody>
      </p:sp>
      <p:sp>
        <p:nvSpPr>
          <p:cNvPr id="3" name="Content Placeholder 2"/>
          <p:cNvSpPr>
            <a:spLocks noGrp="1"/>
          </p:cNvSpPr>
          <p:nvPr>
            <p:ph idx="1"/>
          </p:nvPr>
        </p:nvSpPr>
        <p:spPr/>
        <p:txBody>
          <a:bodyPr/>
          <a:lstStyle/>
          <a:p>
            <a:r>
              <a:rPr lang="en-US" dirty="0" smtClean="0"/>
              <a:t>Describe the work</a:t>
            </a:r>
          </a:p>
          <a:p>
            <a:pPr lvl="1"/>
            <a:r>
              <a:rPr lang="en-US" dirty="0" smtClean="0"/>
              <a:t>so that reasonable </a:t>
            </a:r>
            <a:r>
              <a:rPr lang="en-US" dirty="0" err="1" smtClean="0"/>
              <a:t>Googling</a:t>
            </a:r>
            <a:r>
              <a:rPr lang="en-US" dirty="0" smtClean="0"/>
              <a:t> will find your paper</a:t>
            </a:r>
          </a:p>
          <a:p>
            <a:r>
              <a:rPr lang="en-US" dirty="0" smtClean="0"/>
              <a:t>Include major findings and conclusions</a:t>
            </a:r>
          </a:p>
          <a:p>
            <a:pPr lvl="1"/>
            <a:r>
              <a:rPr lang="en-US" dirty="0" smtClean="0"/>
              <a:t>so audience can decide whether or not to read</a:t>
            </a:r>
          </a:p>
          <a:p>
            <a:r>
              <a:rPr lang="en-US" dirty="0" smtClean="0"/>
              <a:t>Capture audience attention</a:t>
            </a:r>
          </a:p>
          <a:p>
            <a:pPr lvl="1"/>
            <a:r>
              <a:rPr lang="en-US" dirty="0" smtClean="0"/>
              <a:t>so that your paper stands out</a:t>
            </a:r>
          </a:p>
          <a:p>
            <a:r>
              <a:rPr lang="en-US" dirty="0" smtClean="0"/>
              <a:t>Be memorable</a:t>
            </a:r>
          </a:p>
          <a:p>
            <a:pPr lvl="1"/>
            <a:r>
              <a:rPr lang="en-US" dirty="0" smtClean="0"/>
              <a:t>so readers remember and easily refer to your work</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Titillating Titles</a:t>
            </a:r>
            <a:endParaRPr lang="en-US" dirty="0"/>
          </a:p>
        </p:txBody>
      </p:sp>
      <p:sp>
        <p:nvSpPr>
          <p:cNvPr id="3" name="Content Placeholder 2"/>
          <p:cNvSpPr>
            <a:spLocks noGrp="1"/>
          </p:cNvSpPr>
          <p:nvPr>
            <p:ph idx="1"/>
          </p:nvPr>
        </p:nvSpPr>
        <p:spPr>
          <a:xfrm>
            <a:off x="228600" y="1066800"/>
            <a:ext cx="8686800" cy="5029200"/>
          </a:xfrm>
        </p:spPr>
        <p:txBody>
          <a:bodyPr/>
          <a:lstStyle/>
          <a:p>
            <a:r>
              <a:rPr lang="en-US" dirty="0" smtClean="0"/>
              <a:t>Typical Math Titles:</a:t>
            </a:r>
          </a:p>
          <a:p>
            <a:pPr lvl="1">
              <a:buNone/>
            </a:pPr>
            <a:r>
              <a:rPr lang="en-US" dirty="0" smtClean="0"/>
              <a:t>“</a:t>
            </a:r>
            <a:r>
              <a:rPr lang="en-US" dirty="0" err="1" smtClean="0"/>
              <a:t>Pfaffian</a:t>
            </a:r>
            <a:r>
              <a:rPr lang="en-US" dirty="0" smtClean="0"/>
              <a:t> L-ensembles related to the z-measures on partitions with the Jack parameters1/2 or 2.”</a:t>
            </a:r>
          </a:p>
          <a:p>
            <a:pPr lvl="1">
              <a:buNone/>
            </a:pPr>
            <a:r>
              <a:rPr lang="en-US" dirty="0" smtClean="0"/>
              <a:t>“K</a:t>
            </a:r>
            <a:r>
              <a:rPr lang="en-US" baseline="-25000" dirty="0" smtClean="0"/>
              <a:t>1</a:t>
            </a:r>
            <a:r>
              <a:rPr lang="en-US" dirty="0" smtClean="0"/>
              <a:t> of a p-</a:t>
            </a:r>
            <a:r>
              <a:rPr lang="en-US" dirty="0" err="1" smtClean="0"/>
              <a:t>adic</a:t>
            </a:r>
            <a:r>
              <a:rPr lang="en-US" dirty="0" smtClean="0"/>
              <a:t> group ring II. The </a:t>
            </a:r>
            <a:r>
              <a:rPr lang="en-US" dirty="0" err="1" smtClean="0"/>
              <a:t>determinantal</a:t>
            </a:r>
            <a:r>
              <a:rPr lang="en-US" dirty="0" smtClean="0"/>
              <a:t> kernel SK</a:t>
            </a:r>
            <a:r>
              <a:rPr lang="en-US" baseline="-25000" dirty="0" smtClean="0"/>
              <a:t>1</a:t>
            </a:r>
            <a:r>
              <a:rPr lang="en-US" dirty="0" smtClean="0"/>
              <a:t>”</a:t>
            </a:r>
          </a:p>
          <a:p>
            <a:r>
              <a:rPr lang="en-US" dirty="0" smtClean="0">
                <a:solidFill>
                  <a:schemeClr val="accent2"/>
                </a:solidFill>
              </a:rPr>
              <a:t>Good</a:t>
            </a:r>
            <a:r>
              <a:rPr lang="en-US" dirty="0" smtClean="0"/>
              <a:t> Titles:</a:t>
            </a:r>
          </a:p>
          <a:p>
            <a:pPr lvl="1">
              <a:buNone/>
            </a:pPr>
            <a:r>
              <a:rPr lang="en-US" dirty="0" smtClean="0"/>
              <a:t>“Is the null-graph a pointless concept?”</a:t>
            </a:r>
          </a:p>
          <a:p>
            <a:pPr lvl="1">
              <a:buNone/>
            </a:pPr>
            <a:r>
              <a:rPr lang="en-US" dirty="0" smtClean="0"/>
              <a:t>“Kink, twist and writhe:  Helical perversion describes tendril growth.”</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Titles</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AFTER reading the paper</a:t>
            </a:r>
          </a:p>
          <a:p>
            <a:pPr lvl="1"/>
            <a:r>
              <a:rPr lang="en-US" dirty="0" smtClean="0"/>
              <a:t>what are key words for the paper subject?</a:t>
            </a:r>
          </a:p>
          <a:p>
            <a:pPr lvl="1"/>
            <a:r>
              <a:rPr lang="en-US" dirty="0" smtClean="0"/>
              <a:t>what are key words for the major result/insight?</a:t>
            </a:r>
          </a:p>
          <a:p>
            <a:pPr lvl="1">
              <a:buNone/>
            </a:pP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Titles</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AFTER reading the paper</a:t>
            </a:r>
          </a:p>
          <a:p>
            <a:pPr lvl="1"/>
            <a:r>
              <a:rPr lang="en-US" dirty="0" smtClean="0"/>
              <a:t>what are key words for the paper subject?</a:t>
            </a:r>
          </a:p>
          <a:p>
            <a:pPr lvl="1"/>
            <a:r>
              <a:rPr lang="en-US" dirty="0" smtClean="0"/>
              <a:t>what are key words for the major result/insight?</a:t>
            </a:r>
          </a:p>
          <a:p>
            <a:r>
              <a:rPr lang="en-US" dirty="0" smtClean="0"/>
              <a:t>With other readers</a:t>
            </a:r>
          </a:p>
          <a:p>
            <a:pPr lvl="1"/>
            <a:r>
              <a:rPr lang="en-US" dirty="0" smtClean="0"/>
              <a:t>everybody write down two titles using the key words </a:t>
            </a:r>
          </a:p>
          <a:p>
            <a:pPr lvl="1"/>
            <a:r>
              <a:rPr lang="en-US" dirty="0" smtClean="0"/>
              <a:t>compare, contrast, improve!</a:t>
            </a:r>
          </a:p>
          <a:p>
            <a:pPr lvl="1">
              <a:buNone/>
            </a:pP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Titles</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Could this one be better?</a:t>
            </a:r>
          </a:p>
          <a:p>
            <a:pPr lvl="1">
              <a:buNone/>
            </a:pPr>
            <a:r>
              <a:rPr lang="en-US" dirty="0" smtClean="0"/>
              <a:t>“A new method for calculating net reproductive rate from graph reduction with applications to the control of invasive species.”</a:t>
            </a:r>
          </a:p>
          <a:p>
            <a:pPr lvl="1">
              <a:buNone/>
            </a:pP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for Review</a:t>
            </a:r>
            <a:endParaRPr lang="en-US" dirty="0"/>
          </a:p>
        </p:txBody>
      </p:sp>
      <p:sp>
        <p:nvSpPr>
          <p:cNvPr id="3" name="Date Placeholder 2"/>
          <p:cNvSpPr>
            <a:spLocks noGrp="1"/>
          </p:cNvSpPr>
          <p:nvPr>
            <p:ph type="dt" sz="half" idx="4294967295"/>
          </p:nvPr>
        </p:nvSpPr>
        <p:spPr>
          <a:xfrm>
            <a:off x="7086600" y="6248400"/>
            <a:ext cx="2057400" cy="457200"/>
          </a:xfrm>
          <a:prstGeom prst="rect">
            <a:avLst/>
          </a:prstGeom>
        </p:spPr>
        <p:txBody>
          <a:bodyPr/>
          <a:lstStyle/>
          <a:p>
            <a:r>
              <a:rPr lang="en-US" smtClean="0"/>
              <a:t>March 2013</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r>
              <a:rPr lang="en-US" dirty="0" smtClean="0"/>
              <a:t>The Gap:  Our Students Don’t </a:t>
            </a:r>
            <a:endParaRPr lang="en-US" dirty="0"/>
          </a:p>
        </p:txBody>
      </p:sp>
      <p:sp>
        <p:nvSpPr>
          <p:cNvPr id="3" name="Content Placeholder 2"/>
          <p:cNvSpPr>
            <a:spLocks noGrp="1"/>
          </p:cNvSpPr>
          <p:nvPr>
            <p:ph idx="1"/>
          </p:nvPr>
        </p:nvSpPr>
        <p:spPr/>
        <p:txBody>
          <a:bodyPr/>
          <a:lstStyle/>
          <a:p>
            <a:r>
              <a:rPr lang="en-US" dirty="0" smtClean="0"/>
              <a:t>Take technical writing</a:t>
            </a:r>
          </a:p>
          <a:p>
            <a:r>
              <a:rPr lang="en-US" dirty="0" smtClean="0"/>
              <a:t>Write in their math classes</a:t>
            </a:r>
          </a:p>
          <a:p>
            <a:r>
              <a:rPr lang="en-US" dirty="0" smtClean="0"/>
              <a:t>Learn how to outline</a:t>
            </a:r>
          </a:p>
          <a:p>
            <a:r>
              <a:rPr lang="en-US" dirty="0" smtClean="0"/>
              <a:t>Read mathematics papers</a:t>
            </a:r>
          </a:p>
          <a:p>
            <a:r>
              <a:rPr lang="en-US" dirty="0" smtClean="0"/>
              <a:t>Read mathematics papers for style and presentation</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72200" y="152400"/>
            <a:ext cx="2819400" cy="2831986"/>
          </a:xfrm>
          <a:prstGeom prst="rect">
            <a:avLst/>
          </a:prstGeom>
          <a:noFill/>
          <a:ln w="9525">
            <a:noFill/>
            <a:miter lim="800000"/>
            <a:headEnd/>
            <a:tailEnd/>
          </a:ln>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Rubric (and why a writing workshop)?</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It isn’t clear to students what we are looking for</a:t>
            </a:r>
          </a:p>
          <a:p>
            <a:pPr lvl="1"/>
            <a:r>
              <a:rPr lang="en-US" dirty="0" smtClean="0"/>
              <a:t>and having a review rubric helps to clarify</a:t>
            </a:r>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Rubric (and why a writing workshop)?</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solidFill>
                  <a:schemeClr val="accent1"/>
                </a:solidFill>
              </a:rPr>
              <a:t>It isn’t clear to students what we are looking for</a:t>
            </a:r>
          </a:p>
          <a:p>
            <a:pPr lvl="1"/>
            <a:r>
              <a:rPr lang="en-US" dirty="0" smtClean="0">
                <a:solidFill>
                  <a:schemeClr val="accent1"/>
                </a:solidFill>
              </a:rPr>
              <a:t>and having a review rubric helps to clarify</a:t>
            </a:r>
          </a:p>
          <a:p>
            <a:r>
              <a:rPr lang="en-US" dirty="0" smtClean="0"/>
              <a:t>It may not be clear to </a:t>
            </a:r>
            <a:r>
              <a:rPr lang="en-US" i="1" dirty="0" smtClean="0"/>
              <a:t>us</a:t>
            </a:r>
            <a:r>
              <a:rPr lang="en-US" dirty="0" smtClean="0"/>
              <a:t> what we are looking for!</a:t>
            </a:r>
          </a:p>
          <a:p>
            <a:pPr lvl="1"/>
            <a:r>
              <a:rPr lang="en-US" dirty="0" smtClean="0"/>
              <a:t>particularly when we are stressed out and reading the n</a:t>
            </a:r>
            <a:r>
              <a:rPr lang="en-US" baseline="30000" dirty="0" smtClean="0"/>
              <a:t>th</a:t>
            </a:r>
            <a:r>
              <a:rPr lang="en-US" dirty="0" smtClean="0"/>
              <a:t> draft of something</a:t>
            </a:r>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Rubric (and why a writing workshop)?</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solidFill>
                  <a:schemeClr val="accent1"/>
                </a:solidFill>
              </a:rPr>
              <a:t>It isn’t clear to students what we are looking for</a:t>
            </a:r>
          </a:p>
          <a:p>
            <a:pPr lvl="1"/>
            <a:r>
              <a:rPr lang="en-US" dirty="0" smtClean="0">
                <a:solidFill>
                  <a:schemeClr val="accent1"/>
                </a:solidFill>
              </a:rPr>
              <a:t>and having a review rubric helps to clarify</a:t>
            </a:r>
          </a:p>
          <a:p>
            <a:r>
              <a:rPr lang="en-US" dirty="0" smtClean="0">
                <a:solidFill>
                  <a:schemeClr val="accent1"/>
                </a:solidFill>
              </a:rPr>
              <a:t>It may not be clear to </a:t>
            </a:r>
            <a:r>
              <a:rPr lang="en-US" i="1" dirty="0" smtClean="0">
                <a:solidFill>
                  <a:schemeClr val="accent1"/>
                </a:solidFill>
              </a:rPr>
              <a:t>us</a:t>
            </a:r>
            <a:r>
              <a:rPr lang="en-US" dirty="0" smtClean="0">
                <a:solidFill>
                  <a:schemeClr val="accent1"/>
                </a:solidFill>
              </a:rPr>
              <a:t> what we are looking for!</a:t>
            </a:r>
          </a:p>
          <a:p>
            <a:pPr lvl="1"/>
            <a:r>
              <a:rPr lang="en-US" dirty="0" smtClean="0">
                <a:solidFill>
                  <a:schemeClr val="accent1"/>
                </a:solidFill>
              </a:rPr>
              <a:t>particularly when we are stressed out and reading the n</a:t>
            </a:r>
            <a:r>
              <a:rPr lang="en-US" baseline="30000" dirty="0" smtClean="0">
                <a:solidFill>
                  <a:schemeClr val="accent1"/>
                </a:solidFill>
              </a:rPr>
              <a:t>th</a:t>
            </a:r>
            <a:r>
              <a:rPr lang="en-US" dirty="0" smtClean="0">
                <a:solidFill>
                  <a:schemeClr val="accent1"/>
                </a:solidFill>
              </a:rPr>
              <a:t> draft of something</a:t>
            </a:r>
          </a:p>
          <a:p>
            <a:r>
              <a:rPr lang="en-US" dirty="0" smtClean="0"/>
              <a:t>Other students motivate student writers better</a:t>
            </a:r>
          </a:p>
          <a:p>
            <a:pPr lvl="1"/>
            <a:r>
              <a:rPr lang="en-US" dirty="0" smtClean="0"/>
              <a:t>a rubric helps student reviewers learn what to look for </a:t>
            </a:r>
          </a:p>
          <a:p>
            <a:pPr lvl="1"/>
            <a:r>
              <a:rPr lang="en-US" dirty="0" smtClean="0"/>
              <a:t>a rubric helps the writers know what to write</a:t>
            </a:r>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Reviewing Math Writing (</a:t>
            </a:r>
            <a:r>
              <a:rPr lang="en-US" dirty="0" err="1" smtClean="0"/>
              <a:t>BioMath</a:t>
            </a:r>
            <a:r>
              <a:rPr lang="en-US" dirty="0" smtClean="0"/>
              <a:t> version)</a:t>
            </a:r>
            <a:endParaRPr lang="en-US" dirty="0"/>
          </a:p>
        </p:txBody>
      </p:sp>
      <p:sp>
        <p:nvSpPr>
          <p:cNvPr id="3" name="Content Placeholder 2"/>
          <p:cNvSpPr>
            <a:spLocks noGrp="1"/>
          </p:cNvSpPr>
          <p:nvPr>
            <p:ph idx="1"/>
          </p:nvPr>
        </p:nvSpPr>
        <p:spPr>
          <a:xfrm>
            <a:off x="457200" y="1066800"/>
            <a:ext cx="8382000" cy="4953000"/>
          </a:xfrm>
        </p:spPr>
        <p:txBody>
          <a:bodyPr/>
          <a:lstStyle/>
          <a:p>
            <a:r>
              <a:rPr lang="en-US" dirty="0" smtClean="0"/>
              <a:t>Rubric constructed for USU’s </a:t>
            </a:r>
            <a:r>
              <a:rPr lang="en-US" dirty="0" err="1" smtClean="0"/>
              <a:t>BioMath</a:t>
            </a:r>
            <a:r>
              <a:rPr lang="en-US" dirty="0" smtClean="0"/>
              <a:t> Lab Group</a:t>
            </a:r>
          </a:p>
          <a:p>
            <a:pPr lvl="1"/>
            <a:r>
              <a:rPr lang="en-US" dirty="0" smtClean="0"/>
              <a:t>Undergrad, Grad, Faculty</a:t>
            </a:r>
          </a:p>
          <a:p>
            <a:pPr lvl="1"/>
            <a:r>
              <a:rPr lang="en-US" dirty="0" smtClean="0"/>
              <a:t>Based on review rubric from Biology Department, Bates College (Maine)</a:t>
            </a:r>
          </a:p>
          <a:p>
            <a:pPr lvl="1"/>
            <a:r>
              <a:rPr lang="en-US" dirty="0" smtClean="0"/>
              <a:t>Revised using faculty/student input from the </a:t>
            </a:r>
            <a:r>
              <a:rPr lang="en-US" dirty="0" err="1" smtClean="0"/>
              <a:t>BioMath</a:t>
            </a:r>
            <a:r>
              <a:rPr lang="en-US" dirty="0" smtClean="0"/>
              <a:t> Lab Group</a:t>
            </a:r>
          </a:p>
          <a:p>
            <a:r>
              <a:rPr lang="en-US" dirty="0" smtClean="0"/>
              <a:t>Used for both internal contributions and reading published papers (content </a:t>
            </a:r>
            <a:r>
              <a:rPr lang="en-US" i="1" dirty="0" smtClean="0"/>
              <a:t>and</a:t>
            </a:r>
            <a:r>
              <a:rPr lang="en-US" dirty="0" smtClean="0"/>
              <a:t> style)</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Review Process (Author)</a:t>
            </a:r>
            <a:endParaRPr lang="en-US" dirty="0"/>
          </a:p>
        </p:txBody>
      </p:sp>
      <p:sp>
        <p:nvSpPr>
          <p:cNvPr id="3" name="Content Placeholder 2"/>
          <p:cNvSpPr>
            <a:spLocks noGrp="1"/>
          </p:cNvSpPr>
          <p:nvPr>
            <p:ph idx="1"/>
          </p:nvPr>
        </p:nvSpPr>
        <p:spPr>
          <a:xfrm>
            <a:off x="457200" y="1066800"/>
            <a:ext cx="8229600" cy="4953000"/>
          </a:xfrm>
        </p:spPr>
        <p:txBody>
          <a:bodyPr/>
          <a:lstStyle/>
          <a:p>
            <a:r>
              <a:rPr lang="en-US" dirty="0" smtClean="0"/>
              <a:t>Finish draft a week before</a:t>
            </a:r>
          </a:p>
          <a:p>
            <a:pPr lvl="1"/>
            <a:r>
              <a:rPr lang="en-US" dirty="0" smtClean="0"/>
              <a:t>Ideally read out loud at least once</a:t>
            </a:r>
          </a:p>
          <a:p>
            <a:r>
              <a:rPr lang="en-US" dirty="0" smtClean="0"/>
              <a:t>Make sure every participant has the draft 1 week before scheduled discussion</a:t>
            </a:r>
          </a:p>
          <a:p>
            <a:r>
              <a:rPr lang="en-US" dirty="0" smtClean="0"/>
              <a:t>Identify proposed audience to group</a:t>
            </a:r>
          </a:p>
          <a:p>
            <a:pPr lvl="1"/>
            <a:r>
              <a:rPr lang="en-US" dirty="0" smtClean="0"/>
              <a:t>Ideally with a specific example</a:t>
            </a:r>
          </a:p>
          <a:p>
            <a:r>
              <a:rPr lang="en-US" dirty="0" smtClean="0"/>
              <a:t>Identify proposed venue </a:t>
            </a:r>
          </a:p>
          <a:p>
            <a:pPr lvl="1"/>
            <a:r>
              <a:rPr lang="en-US" dirty="0" smtClean="0"/>
              <a:t>Journal name(s)</a:t>
            </a:r>
          </a:p>
          <a:p>
            <a:pPr lvl="1"/>
            <a:r>
              <a:rPr lang="en-US" dirty="0" smtClean="0"/>
              <a:t>Special instructions from Guide for Authors (or other)</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Review Process (Participants)</a:t>
            </a:r>
            <a:endParaRPr lang="en-US" dirty="0"/>
          </a:p>
        </p:txBody>
      </p:sp>
      <p:sp>
        <p:nvSpPr>
          <p:cNvPr id="4" name="Date Placeholder 3"/>
          <p:cNvSpPr>
            <a:spLocks noGrp="1"/>
          </p:cNvSpPr>
          <p:nvPr>
            <p:ph type="dt" sz="half" idx="10"/>
          </p:nvPr>
        </p:nvSpPr>
        <p:spPr/>
        <p:txBody>
          <a:bodyPr/>
          <a:lstStyle/>
          <a:p>
            <a:r>
              <a:rPr lang="en-US" smtClean="0"/>
              <a:t>March 2013</a:t>
            </a:r>
            <a:endParaRPr lang="en-US" dirty="0"/>
          </a:p>
        </p:txBody>
      </p:sp>
      <p:pic>
        <p:nvPicPr>
          <p:cNvPr id="5" name="Picture 4" descr="badreview.gif"/>
          <p:cNvPicPr>
            <a:picLocks noChangeAspect="1"/>
          </p:cNvPicPr>
          <p:nvPr/>
        </p:nvPicPr>
        <p:blipFill>
          <a:blip r:embed="rId2" cstate="print"/>
          <a:srcRect l="34667" b="6796"/>
          <a:stretch>
            <a:fillRect/>
          </a:stretch>
        </p:blipFill>
        <p:spPr>
          <a:xfrm>
            <a:off x="609600" y="1447800"/>
            <a:ext cx="7778749" cy="3810000"/>
          </a:xfrm>
          <a:prstGeom prst="rect">
            <a:avLst/>
          </a:prstGeom>
        </p:spPr>
      </p:pic>
      <p:sp>
        <p:nvSpPr>
          <p:cNvPr id="6" name="TextBox 5"/>
          <p:cNvSpPr txBox="1"/>
          <p:nvPr/>
        </p:nvSpPr>
        <p:spPr>
          <a:xfrm>
            <a:off x="5410200" y="2743200"/>
            <a:ext cx="2209259" cy="446276"/>
          </a:xfrm>
          <a:prstGeom prst="rect">
            <a:avLst/>
          </a:prstGeom>
          <a:solidFill>
            <a:schemeClr val="tx1"/>
          </a:solidFill>
        </p:spPr>
        <p:txBody>
          <a:bodyPr wrap="square" lIns="0" tIns="0" rIns="0" bIns="0" rtlCol="0">
            <a:spAutoFit/>
          </a:bodyPr>
          <a:lstStyle/>
          <a:p>
            <a:r>
              <a:rPr lang="en-US" sz="2800" b="1" dirty="0" smtClean="0">
                <a:solidFill>
                  <a:schemeClr val="bg2"/>
                </a:solidFill>
                <a:latin typeface="Blue Highway" pitchFamily="2" charset="0"/>
              </a:rPr>
              <a:t>IS </a:t>
            </a:r>
            <a:r>
              <a:rPr lang="en-US" sz="2900" b="1" dirty="0" smtClean="0">
                <a:solidFill>
                  <a:schemeClr val="bg2"/>
                </a:solidFill>
                <a:latin typeface="Blue Highway" pitchFamily="2" charset="0"/>
              </a:rPr>
              <a:t>CONFUSING</a:t>
            </a:r>
            <a:r>
              <a:rPr lang="en-US" sz="2800" b="1" dirty="0" smtClean="0">
                <a:solidFill>
                  <a:schemeClr val="bg2"/>
                </a:solidFill>
                <a:latin typeface="Blue Highway" pitchFamily="2" charset="0"/>
              </a:rPr>
              <a:t>?”</a:t>
            </a:r>
            <a:endParaRPr lang="en-US" sz="2800" b="1" dirty="0">
              <a:solidFill>
                <a:schemeClr val="bg2"/>
              </a:solidFill>
              <a:latin typeface="Blue Highway" pitchFamily="2"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Review Process (Participants)</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smtClean="0"/>
              <a:t>Read paper through once without comment</a:t>
            </a:r>
          </a:p>
          <a:p>
            <a:pPr lvl="1"/>
            <a:r>
              <a:rPr lang="en-US" dirty="0" smtClean="0"/>
              <a:t>Point of paper, overall organization, flow of information</a:t>
            </a:r>
          </a:p>
          <a:p>
            <a:pPr lvl="1"/>
            <a:r>
              <a:rPr lang="en-US" dirty="0" smtClean="0"/>
              <a:t>Don’t get stuck in mathematical details</a:t>
            </a:r>
          </a:p>
          <a:p>
            <a:pPr lvl="1"/>
            <a:r>
              <a:rPr lang="en-US" dirty="0" smtClean="0"/>
              <a:t>If you are stuck, make a note and keep reading for overall content and exposition</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Review Process (Participants)</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smtClean="0"/>
              <a:t>Read paper a second time. On the paper write </a:t>
            </a:r>
            <a:r>
              <a:rPr lang="en-US" i="1" dirty="0" smtClean="0"/>
              <a:t>specific</a:t>
            </a:r>
            <a:r>
              <a:rPr lang="en-US" dirty="0" smtClean="0"/>
              <a:t> comments on</a:t>
            </a:r>
          </a:p>
          <a:p>
            <a:pPr lvl="1"/>
            <a:r>
              <a:rPr lang="en-US" dirty="0" smtClean="0"/>
              <a:t>Sections/sentences which are well-written and clear</a:t>
            </a:r>
          </a:p>
          <a:p>
            <a:pPr lvl="1"/>
            <a:r>
              <a:rPr lang="en-US" dirty="0" smtClean="0"/>
              <a:t>Sections/sentences which are confusing (and what confuses you – </a:t>
            </a:r>
            <a:r>
              <a:rPr lang="en-US" b="1" dirty="0" smtClean="0"/>
              <a:t>descriptive language</a:t>
            </a:r>
            <a:r>
              <a:rPr lang="en-US" dirty="0" smtClean="0"/>
              <a:t>)</a:t>
            </a:r>
          </a:p>
          <a:p>
            <a:pPr lvl="1"/>
            <a:r>
              <a:rPr lang="en-US" dirty="0" smtClean="0"/>
              <a:t>Specific suggestions for reorganization/rewrite to improve communication to designated audience</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Review Process (Participants)</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smtClean="0">
                <a:solidFill>
                  <a:schemeClr val="accent1"/>
                </a:solidFill>
              </a:rPr>
              <a:t>Read paper a second time. On the paper write </a:t>
            </a:r>
            <a:r>
              <a:rPr lang="en-US" i="1" dirty="0" smtClean="0">
                <a:solidFill>
                  <a:schemeClr val="accent1"/>
                </a:solidFill>
              </a:rPr>
              <a:t>specific</a:t>
            </a:r>
            <a:r>
              <a:rPr lang="en-US" dirty="0" smtClean="0">
                <a:solidFill>
                  <a:schemeClr val="accent1"/>
                </a:solidFill>
              </a:rPr>
              <a:t> comments on</a:t>
            </a:r>
          </a:p>
          <a:p>
            <a:pPr lvl="1"/>
            <a:r>
              <a:rPr lang="en-US" dirty="0" smtClean="0">
                <a:solidFill>
                  <a:schemeClr val="accent1"/>
                </a:solidFill>
              </a:rPr>
              <a:t>Sections/sentences which are well-written and clear</a:t>
            </a:r>
          </a:p>
          <a:p>
            <a:pPr lvl="1"/>
            <a:r>
              <a:rPr lang="en-US" dirty="0" smtClean="0">
                <a:solidFill>
                  <a:schemeClr val="accent1"/>
                </a:solidFill>
              </a:rPr>
              <a:t>Sections/sentences which are confusing (and what confuses you – </a:t>
            </a:r>
            <a:r>
              <a:rPr lang="en-US" b="1" dirty="0" smtClean="0">
                <a:solidFill>
                  <a:schemeClr val="accent1"/>
                </a:solidFill>
              </a:rPr>
              <a:t>descriptive language</a:t>
            </a:r>
            <a:r>
              <a:rPr lang="en-US" dirty="0" smtClean="0">
                <a:solidFill>
                  <a:schemeClr val="accent1"/>
                </a:solidFill>
              </a:rPr>
              <a:t>)</a:t>
            </a:r>
          </a:p>
          <a:p>
            <a:pPr lvl="1"/>
            <a:r>
              <a:rPr lang="en-US" dirty="0" smtClean="0">
                <a:solidFill>
                  <a:schemeClr val="accent1"/>
                </a:solidFill>
              </a:rPr>
              <a:t>Specific suggestions for reorganization/rewrite to improve communication to designated audience</a:t>
            </a:r>
          </a:p>
          <a:p>
            <a:r>
              <a:rPr lang="en-US" dirty="0" smtClean="0"/>
              <a:t>Do NOT line-edit entire paper.</a:t>
            </a:r>
          </a:p>
          <a:p>
            <a:pPr lvl="1"/>
            <a:r>
              <a:rPr lang="en-US" dirty="0" smtClean="0"/>
              <a:t>For consistent troubles, pick a single instance, mark extensively, note that it is an example</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Review Process (the Rubric)</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smtClean="0"/>
              <a:t>On the review rubric</a:t>
            </a:r>
          </a:p>
          <a:p>
            <a:pPr lvl="1"/>
            <a:r>
              <a:rPr lang="en-US" dirty="0" smtClean="0"/>
              <a:t>Assess whether the indicated conventions and info are followed/presented Weakly, Satisfactorily or Strongly</a:t>
            </a:r>
          </a:p>
          <a:p>
            <a:pPr lvl="1"/>
            <a:r>
              <a:rPr lang="en-US" dirty="0" smtClean="0"/>
              <a:t>If it is Weak, make sure </a:t>
            </a:r>
            <a:r>
              <a:rPr lang="en-US" i="1" dirty="0" smtClean="0"/>
              <a:t>specific</a:t>
            </a:r>
            <a:r>
              <a:rPr lang="en-US" dirty="0" smtClean="0"/>
              <a:t> comments are provided for improvement </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r>
              <a:rPr lang="en-US" dirty="0" smtClean="0"/>
              <a:t>The Gap:  Our Students Don’t </a:t>
            </a:r>
            <a:endParaRPr lang="en-US" dirty="0"/>
          </a:p>
        </p:txBody>
      </p:sp>
      <p:sp>
        <p:nvSpPr>
          <p:cNvPr id="3" name="Content Placeholder 2"/>
          <p:cNvSpPr>
            <a:spLocks noGrp="1"/>
          </p:cNvSpPr>
          <p:nvPr>
            <p:ph idx="1"/>
          </p:nvPr>
        </p:nvSpPr>
        <p:spPr/>
        <p:txBody>
          <a:bodyPr/>
          <a:lstStyle/>
          <a:p>
            <a:r>
              <a:rPr lang="en-US" dirty="0" smtClean="0"/>
              <a:t>Take technical writing</a:t>
            </a:r>
          </a:p>
          <a:p>
            <a:r>
              <a:rPr lang="en-US" dirty="0" smtClean="0"/>
              <a:t>Write in their math classes</a:t>
            </a:r>
          </a:p>
          <a:p>
            <a:r>
              <a:rPr lang="en-US" dirty="0" smtClean="0"/>
              <a:t>Learn how to outline</a:t>
            </a:r>
          </a:p>
          <a:p>
            <a:r>
              <a:rPr lang="en-US" dirty="0" smtClean="0"/>
              <a:t>Read mathematics papers</a:t>
            </a:r>
          </a:p>
          <a:p>
            <a:r>
              <a:rPr lang="en-US" dirty="0" smtClean="0"/>
              <a:t>Read mathematics papers for style and presentation</a:t>
            </a:r>
          </a:p>
          <a:p>
            <a:r>
              <a:rPr lang="en-US" dirty="0" smtClean="0"/>
              <a:t>Learn the 5 paragraph essay format</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72200" y="152400"/>
            <a:ext cx="2819400" cy="2831986"/>
          </a:xfrm>
          <a:prstGeom prst="rect">
            <a:avLst/>
          </a:prstGeom>
          <a:noFill/>
          <a:ln w="9525">
            <a:noFill/>
            <a:miter lim="800000"/>
            <a:headEnd/>
            <a:tailEnd/>
          </a:ln>
          <a:effec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Review Process (the Rubric)</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smtClean="0"/>
              <a:t>On the review rubric</a:t>
            </a:r>
          </a:p>
          <a:p>
            <a:pPr lvl="1"/>
            <a:r>
              <a:rPr lang="en-US" dirty="0" smtClean="0"/>
              <a:t>Assess whether the indicated conventions and info are followed/presented Weakly, Satisfactorily or Strongly</a:t>
            </a:r>
          </a:p>
          <a:p>
            <a:pPr lvl="1"/>
            <a:r>
              <a:rPr lang="en-US" dirty="0" smtClean="0"/>
              <a:t>If it is Weak, make sure </a:t>
            </a:r>
            <a:r>
              <a:rPr lang="en-US" i="1" dirty="0" smtClean="0"/>
              <a:t>specific</a:t>
            </a:r>
            <a:r>
              <a:rPr lang="en-US" dirty="0" smtClean="0"/>
              <a:t> comments are provided for improvement </a:t>
            </a:r>
          </a:p>
          <a:p>
            <a:r>
              <a:rPr lang="en-US" dirty="0" smtClean="0"/>
              <a:t>When asked for Strong/Weak points provide brief responses upon which the authors can act</a:t>
            </a:r>
          </a:p>
          <a:p>
            <a:pPr lvl="1"/>
            <a:r>
              <a:rPr lang="en-US" dirty="0" smtClean="0"/>
              <a:t>Descriptive Language</a:t>
            </a:r>
          </a:p>
          <a:p>
            <a:pPr lvl="2"/>
            <a:r>
              <a:rPr lang="en-US" dirty="0" smtClean="0"/>
              <a:t>This is bad, you should say X</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Review Process (the Rubric)</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smtClean="0"/>
              <a:t>On the review rubric</a:t>
            </a:r>
          </a:p>
          <a:p>
            <a:pPr lvl="1"/>
            <a:r>
              <a:rPr lang="en-US" dirty="0" smtClean="0"/>
              <a:t>Assess whether the indicated conventions and info are followed/presented Weakly, Satisfactorily or Strongly</a:t>
            </a:r>
          </a:p>
          <a:p>
            <a:pPr lvl="1"/>
            <a:r>
              <a:rPr lang="en-US" dirty="0" smtClean="0"/>
              <a:t>If it is Weak, make sure </a:t>
            </a:r>
            <a:r>
              <a:rPr lang="en-US" i="1" dirty="0" smtClean="0"/>
              <a:t>specific</a:t>
            </a:r>
            <a:r>
              <a:rPr lang="en-US" dirty="0" smtClean="0"/>
              <a:t> comments are provided for improvement </a:t>
            </a:r>
          </a:p>
          <a:p>
            <a:r>
              <a:rPr lang="en-US" dirty="0" smtClean="0"/>
              <a:t>When asked for Strong/Weak points provide brief responses upon which the authors can act</a:t>
            </a:r>
          </a:p>
          <a:p>
            <a:pPr lvl="1"/>
            <a:r>
              <a:rPr lang="en-US" dirty="0" smtClean="0"/>
              <a:t>Descriptive Language</a:t>
            </a:r>
          </a:p>
          <a:p>
            <a:pPr lvl="2"/>
            <a:r>
              <a:rPr lang="en-US" dirty="0" smtClean="0"/>
              <a:t>This is bad, you should say X</a:t>
            </a:r>
          </a:p>
          <a:p>
            <a:pPr lvl="2"/>
            <a:r>
              <a:rPr lang="en-US" dirty="0" smtClean="0"/>
              <a:t>I got lost here, saying X would make it more clear to me</a:t>
            </a:r>
          </a:p>
        </p:txBody>
      </p:sp>
      <p:sp>
        <p:nvSpPr>
          <p:cNvPr id="4" name="Date Placeholder 3"/>
          <p:cNvSpPr>
            <a:spLocks noGrp="1"/>
          </p:cNvSpPr>
          <p:nvPr>
            <p:ph type="dt" sz="half" idx="10"/>
          </p:nvPr>
        </p:nvSpPr>
        <p:spPr/>
        <p:txBody>
          <a:bodyPr/>
          <a:lstStyle/>
          <a:p>
            <a:r>
              <a:rPr lang="en-US" smtClean="0"/>
              <a:t>March 2013</a:t>
            </a:r>
            <a:endParaRPr lang="en-US" dirty="0"/>
          </a:p>
        </p:txBody>
      </p:sp>
      <p:cxnSp>
        <p:nvCxnSpPr>
          <p:cNvPr id="6" name="Straight Connector 5"/>
          <p:cNvCxnSpPr/>
          <p:nvPr/>
        </p:nvCxnSpPr>
        <p:spPr bwMode="auto">
          <a:xfrm>
            <a:off x="1219200" y="4724400"/>
            <a:ext cx="3962400" cy="0"/>
          </a:xfrm>
          <a:prstGeom prst="line">
            <a:avLst/>
          </a:prstGeom>
          <a:noFill/>
          <a:ln w="25400" cap="flat" cmpd="sng" algn="ctr">
            <a:solidFill>
              <a:srgbClr val="FF0000"/>
            </a:solidFill>
            <a:prstDash val="solid"/>
            <a:round/>
            <a:headEnd type="none" w="med" len="med"/>
            <a:tailEnd type="none" w="med" len="med"/>
          </a:ln>
          <a:effectLst/>
        </p:spPr>
      </p:cxn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Review Process (the Rubric)</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smtClean="0"/>
              <a:t>On the review rubric</a:t>
            </a:r>
          </a:p>
          <a:p>
            <a:pPr lvl="1"/>
            <a:r>
              <a:rPr lang="en-US" dirty="0" smtClean="0"/>
              <a:t>Assess whether the indicated conventions and info are followed/presented Weakly, Satisfactorily or Strongly</a:t>
            </a:r>
          </a:p>
          <a:p>
            <a:pPr lvl="1"/>
            <a:r>
              <a:rPr lang="en-US" dirty="0" smtClean="0"/>
              <a:t>If it is Weak, make sure </a:t>
            </a:r>
            <a:r>
              <a:rPr lang="en-US" i="1" dirty="0" smtClean="0"/>
              <a:t>specific</a:t>
            </a:r>
            <a:r>
              <a:rPr lang="en-US" dirty="0" smtClean="0"/>
              <a:t> comments are provided for improvement </a:t>
            </a:r>
          </a:p>
          <a:p>
            <a:r>
              <a:rPr lang="en-US" dirty="0" smtClean="0"/>
              <a:t>When asked for Strong/Weak points provide brief responses upon which the authors can act</a:t>
            </a:r>
          </a:p>
          <a:p>
            <a:pPr lvl="1"/>
            <a:r>
              <a:rPr lang="en-US" dirty="0" smtClean="0"/>
              <a:t>Descriptive Language</a:t>
            </a:r>
          </a:p>
          <a:p>
            <a:pPr lvl="2"/>
            <a:r>
              <a:rPr lang="en-US" dirty="0" smtClean="0"/>
              <a:t>This is bad, you should say X</a:t>
            </a:r>
          </a:p>
          <a:p>
            <a:pPr lvl="2"/>
            <a:r>
              <a:rPr lang="en-US" dirty="0" smtClean="0"/>
              <a:t>I got lost here, saying X would make it more clear to me</a:t>
            </a:r>
          </a:p>
          <a:p>
            <a:pPr lvl="2"/>
            <a:r>
              <a:rPr lang="en-US" dirty="0" smtClean="0"/>
              <a:t>Saying Y gave me a clear picture of what you did</a:t>
            </a:r>
          </a:p>
          <a:p>
            <a:pPr lvl="2"/>
            <a:r>
              <a:rPr lang="en-US" dirty="0" smtClean="0"/>
              <a:t>Nice!</a:t>
            </a:r>
          </a:p>
        </p:txBody>
      </p:sp>
      <p:sp>
        <p:nvSpPr>
          <p:cNvPr id="4" name="Date Placeholder 3"/>
          <p:cNvSpPr>
            <a:spLocks noGrp="1"/>
          </p:cNvSpPr>
          <p:nvPr>
            <p:ph type="dt" sz="half" idx="10"/>
          </p:nvPr>
        </p:nvSpPr>
        <p:spPr/>
        <p:txBody>
          <a:bodyPr/>
          <a:lstStyle/>
          <a:p>
            <a:r>
              <a:rPr lang="en-US" smtClean="0"/>
              <a:t>March 2013</a:t>
            </a:r>
            <a:endParaRPr lang="en-US" dirty="0"/>
          </a:p>
        </p:txBody>
      </p:sp>
      <p:cxnSp>
        <p:nvCxnSpPr>
          <p:cNvPr id="6" name="Straight Connector 5"/>
          <p:cNvCxnSpPr/>
          <p:nvPr/>
        </p:nvCxnSpPr>
        <p:spPr bwMode="auto">
          <a:xfrm>
            <a:off x="1219200" y="4724400"/>
            <a:ext cx="3962400" cy="0"/>
          </a:xfrm>
          <a:prstGeom prst="line">
            <a:avLst/>
          </a:prstGeom>
          <a:noFill/>
          <a:ln w="2540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1219200" y="5867400"/>
            <a:ext cx="1143000" cy="0"/>
          </a:xfrm>
          <a:prstGeom prst="line">
            <a:avLst/>
          </a:prstGeom>
          <a:noFill/>
          <a:ln w="25400" cap="flat" cmpd="sng" algn="ctr">
            <a:solidFill>
              <a:srgbClr val="FF0000"/>
            </a:solidFill>
            <a:prstDash val="solid"/>
            <a:round/>
            <a:headEnd type="none" w="med" len="med"/>
            <a:tailEnd type="none" w="med" len="med"/>
          </a:ln>
          <a:effectLst/>
        </p:spPr>
      </p:cxn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Example - Introduction</a:t>
            </a:r>
            <a:endParaRPr lang="en-US" dirty="0"/>
          </a:p>
        </p:txBody>
      </p:sp>
      <p:sp>
        <p:nvSpPr>
          <p:cNvPr id="3" name="Content Placeholder 2"/>
          <p:cNvSpPr>
            <a:spLocks noGrp="1"/>
          </p:cNvSpPr>
          <p:nvPr>
            <p:ph idx="1"/>
          </p:nvPr>
        </p:nvSpPr>
        <p:spPr>
          <a:xfrm>
            <a:off x="457200" y="1295400"/>
            <a:ext cx="8382000" cy="4800600"/>
          </a:xfrm>
        </p:spPr>
        <p:txBody>
          <a:bodyPr/>
          <a:lstStyle/>
          <a:p>
            <a:r>
              <a:rPr lang="en-US" dirty="0" smtClean="0"/>
              <a:t>Weak/OK/Strong Criteria:</a:t>
            </a:r>
          </a:p>
          <a:p>
            <a:pPr lvl="1"/>
            <a:r>
              <a:rPr lang="en-US" dirty="0" smtClean="0"/>
              <a:t>Purpose/Goal of study clearly stated (Summary ¶)</a:t>
            </a:r>
          </a:p>
          <a:p>
            <a:pPr lvl="1"/>
            <a:r>
              <a:rPr lang="en-US" dirty="0" smtClean="0"/>
              <a:t>Motivation/Importance clearly indicated (Penultimate ¶)</a:t>
            </a:r>
          </a:p>
          <a:p>
            <a:pPr lvl="1"/>
            <a:r>
              <a:rPr lang="en-US" dirty="0" smtClean="0"/>
              <a:t>Previous research appropriately cited </a:t>
            </a:r>
          </a:p>
          <a:p>
            <a:pPr lvl="1"/>
            <a:r>
              <a:rPr lang="en-US" dirty="0" smtClean="0"/>
              <a:t>Logical flow from general to specific (     property)</a:t>
            </a:r>
          </a:p>
          <a:p>
            <a:pPr lvl="1"/>
            <a:r>
              <a:rPr lang="en-US" dirty="0" smtClean="0"/>
              <a:t>Brief overview of what will be done (Summary ¶)</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
        <p:nvSpPr>
          <p:cNvPr id="5" name="Isosceles Triangle 4"/>
          <p:cNvSpPr/>
          <p:nvPr/>
        </p:nvSpPr>
        <p:spPr bwMode="auto">
          <a:xfrm flipV="1">
            <a:off x="6324600" y="3276600"/>
            <a:ext cx="304800" cy="2286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Example - Introduction</a:t>
            </a:r>
            <a:endParaRPr lang="en-US" dirty="0"/>
          </a:p>
        </p:txBody>
      </p:sp>
      <p:sp>
        <p:nvSpPr>
          <p:cNvPr id="3" name="Content Placeholder 2"/>
          <p:cNvSpPr>
            <a:spLocks noGrp="1"/>
          </p:cNvSpPr>
          <p:nvPr>
            <p:ph idx="1"/>
          </p:nvPr>
        </p:nvSpPr>
        <p:spPr>
          <a:xfrm>
            <a:off x="457200" y="1066800"/>
            <a:ext cx="8382000" cy="4800600"/>
          </a:xfrm>
        </p:spPr>
        <p:txBody>
          <a:bodyPr/>
          <a:lstStyle/>
          <a:p>
            <a:r>
              <a:rPr lang="en-US" dirty="0" smtClean="0"/>
              <a:t>Short Responses:</a:t>
            </a:r>
          </a:p>
          <a:p>
            <a:pPr lvl="1"/>
            <a:r>
              <a:rPr lang="en-US" dirty="0" smtClean="0"/>
              <a:t>According to author, what is </a:t>
            </a:r>
            <a:r>
              <a:rPr lang="en-US" b="1" dirty="0" smtClean="0">
                <a:solidFill>
                  <a:schemeClr val="accent2"/>
                </a:solidFill>
              </a:rPr>
              <a:t>specific purpose </a:t>
            </a:r>
            <a:r>
              <a:rPr lang="en-US" dirty="0" smtClean="0"/>
              <a:t>of study, and how well does background info educate you as to </a:t>
            </a:r>
            <a:r>
              <a:rPr lang="en-US" b="1" dirty="0" smtClean="0">
                <a:solidFill>
                  <a:schemeClr val="accent2"/>
                </a:solidFill>
              </a:rPr>
              <a:t>basis of the work </a:t>
            </a:r>
            <a:r>
              <a:rPr lang="en-US" dirty="0" smtClean="0"/>
              <a:t>and larger context of the study?  Is a case made for the </a:t>
            </a:r>
            <a:r>
              <a:rPr lang="en-US" b="1" dirty="0" smtClean="0">
                <a:solidFill>
                  <a:schemeClr val="accent2"/>
                </a:solidFill>
              </a:rPr>
              <a:t>importance</a:t>
            </a:r>
            <a:r>
              <a:rPr lang="en-US" dirty="0" smtClean="0"/>
              <a:t> of this work</a:t>
            </a:r>
            <a:r>
              <a:rPr lang="en-US" dirty="0" smtClean="0"/>
              <a:t>?</a:t>
            </a:r>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Example - Introduction</a:t>
            </a:r>
            <a:endParaRPr lang="en-US" dirty="0"/>
          </a:p>
        </p:txBody>
      </p:sp>
      <p:sp>
        <p:nvSpPr>
          <p:cNvPr id="3" name="Content Placeholder 2"/>
          <p:cNvSpPr>
            <a:spLocks noGrp="1"/>
          </p:cNvSpPr>
          <p:nvPr>
            <p:ph idx="1"/>
          </p:nvPr>
        </p:nvSpPr>
        <p:spPr>
          <a:xfrm>
            <a:off x="457200" y="1066800"/>
            <a:ext cx="8382000" cy="4800600"/>
          </a:xfrm>
        </p:spPr>
        <p:txBody>
          <a:bodyPr/>
          <a:lstStyle/>
          <a:p>
            <a:r>
              <a:rPr lang="en-US" dirty="0" smtClean="0"/>
              <a:t>Short Responses:</a:t>
            </a:r>
          </a:p>
          <a:p>
            <a:pPr lvl="1"/>
            <a:r>
              <a:rPr lang="en-US" dirty="0" smtClean="0">
                <a:solidFill>
                  <a:schemeClr val="accent1"/>
                </a:solidFill>
              </a:rPr>
              <a:t>According to author, what is </a:t>
            </a:r>
            <a:r>
              <a:rPr lang="en-US" b="1" dirty="0" smtClean="0">
                <a:solidFill>
                  <a:schemeClr val="accent1"/>
                </a:solidFill>
              </a:rPr>
              <a:t>specific purpose </a:t>
            </a:r>
            <a:r>
              <a:rPr lang="en-US" dirty="0" smtClean="0">
                <a:solidFill>
                  <a:schemeClr val="accent1"/>
                </a:solidFill>
              </a:rPr>
              <a:t>of study, and how well does background info educate you as to </a:t>
            </a:r>
            <a:r>
              <a:rPr lang="en-US" b="1" dirty="0" smtClean="0">
                <a:solidFill>
                  <a:schemeClr val="accent1"/>
                </a:solidFill>
              </a:rPr>
              <a:t>basis of the work </a:t>
            </a:r>
            <a:r>
              <a:rPr lang="en-US" dirty="0" smtClean="0">
                <a:solidFill>
                  <a:schemeClr val="accent1"/>
                </a:solidFill>
              </a:rPr>
              <a:t>and larger context of the study?  Is a case made for the </a:t>
            </a:r>
            <a:r>
              <a:rPr lang="en-US" b="1" dirty="0" smtClean="0">
                <a:solidFill>
                  <a:schemeClr val="accent1"/>
                </a:solidFill>
              </a:rPr>
              <a:t>importance</a:t>
            </a:r>
            <a:r>
              <a:rPr lang="en-US" dirty="0" smtClean="0">
                <a:solidFill>
                  <a:schemeClr val="accent1"/>
                </a:solidFill>
              </a:rPr>
              <a:t> of this work?</a:t>
            </a:r>
          </a:p>
          <a:p>
            <a:pPr lvl="1"/>
            <a:r>
              <a:rPr lang="en-US" dirty="0" smtClean="0"/>
              <a:t>What </a:t>
            </a:r>
            <a:r>
              <a:rPr lang="en-US" b="1" dirty="0" smtClean="0">
                <a:solidFill>
                  <a:schemeClr val="accent2"/>
                </a:solidFill>
              </a:rPr>
              <a:t>specific questions/needs </a:t>
            </a:r>
            <a:r>
              <a:rPr lang="en-US" dirty="0" smtClean="0"/>
              <a:t>are addressed? Have they been made clear</a:t>
            </a:r>
            <a:r>
              <a:rPr lang="en-US" dirty="0" smtClean="0"/>
              <a:t>?</a:t>
            </a:r>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Example - Introduction</a:t>
            </a:r>
            <a:endParaRPr lang="en-US" dirty="0"/>
          </a:p>
        </p:txBody>
      </p:sp>
      <p:sp>
        <p:nvSpPr>
          <p:cNvPr id="3" name="Content Placeholder 2"/>
          <p:cNvSpPr>
            <a:spLocks noGrp="1"/>
          </p:cNvSpPr>
          <p:nvPr>
            <p:ph idx="1"/>
          </p:nvPr>
        </p:nvSpPr>
        <p:spPr>
          <a:xfrm>
            <a:off x="457200" y="1066800"/>
            <a:ext cx="8382000" cy="4800600"/>
          </a:xfrm>
        </p:spPr>
        <p:txBody>
          <a:bodyPr/>
          <a:lstStyle/>
          <a:p>
            <a:r>
              <a:rPr lang="en-US" dirty="0" smtClean="0"/>
              <a:t>Short Responses:</a:t>
            </a:r>
          </a:p>
          <a:p>
            <a:pPr lvl="1"/>
            <a:r>
              <a:rPr lang="en-US" dirty="0" smtClean="0">
                <a:solidFill>
                  <a:schemeClr val="accent1"/>
                </a:solidFill>
              </a:rPr>
              <a:t>According to author, what is </a:t>
            </a:r>
            <a:r>
              <a:rPr lang="en-US" b="1" dirty="0" smtClean="0">
                <a:solidFill>
                  <a:schemeClr val="accent1"/>
                </a:solidFill>
              </a:rPr>
              <a:t>specific purpose </a:t>
            </a:r>
            <a:r>
              <a:rPr lang="en-US" dirty="0" smtClean="0">
                <a:solidFill>
                  <a:schemeClr val="accent1"/>
                </a:solidFill>
              </a:rPr>
              <a:t>of study, and how well does background info educate you as to </a:t>
            </a:r>
            <a:r>
              <a:rPr lang="en-US" b="1" dirty="0" smtClean="0">
                <a:solidFill>
                  <a:schemeClr val="accent1"/>
                </a:solidFill>
              </a:rPr>
              <a:t>basis of the work </a:t>
            </a:r>
            <a:r>
              <a:rPr lang="en-US" dirty="0" smtClean="0">
                <a:solidFill>
                  <a:schemeClr val="accent1"/>
                </a:solidFill>
              </a:rPr>
              <a:t>and larger context of the study?  Is a case made for the </a:t>
            </a:r>
            <a:r>
              <a:rPr lang="en-US" b="1" dirty="0" smtClean="0">
                <a:solidFill>
                  <a:schemeClr val="accent1"/>
                </a:solidFill>
              </a:rPr>
              <a:t>importance</a:t>
            </a:r>
            <a:r>
              <a:rPr lang="en-US" dirty="0" smtClean="0">
                <a:solidFill>
                  <a:schemeClr val="accent1"/>
                </a:solidFill>
              </a:rPr>
              <a:t> of this work?</a:t>
            </a:r>
          </a:p>
          <a:p>
            <a:pPr lvl="1"/>
            <a:r>
              <a:rPr lang="en-US" dirty="0" smtClean="0">
                <a:solidFill>
                  <a:schemeClr val="accent1"/>
                </a:solidFill>
              </a:rPr>
              <a:t>What </a:t>
            </a:r>
            <a:r>
              <a:rPr lang="en-US" b="1" dirty="0" smtClean="0">
                <a:solidFill>
                  <a:schemeClr val="accent1"/>
                </a:solidFill>
              </a:rPr>
              <a:t>specific questions/needs </a:t>
            </a:r>
            <a:r>
              <a:rPr lang="en-US" dirty="0" smtClean="0">
                <a:solidFill>
                  <a:schemeClr val="accent1"/>
                </a:solidFill>
              </a:rPr>
              <a:t>are addressed? Have they been made clear?</a:t>
            </a:r>
          </a:p>
          <a:p>
            <a:pPr lvl="1"/>
            <a:r>
              <a:rPr lang="en-US" dirty="0" smtClean="0"/>
              <a:t>Identify one or two </a:t>
            </a:r>
            <a:r>
              <a:rPr lang="en-US" b="1" dirty="0" smtClean="0">
                <a:solidFill>
                  <a:schemeClr val="accent2"/>
                </a:solidFill>
              </a:rPr>
              <a:t>good/important aspects </a:t>
            </a:r>
            <a:r>
              <a:rPr lang="en-US" dirty="0" smtClean="0"/>
              <a:t>of the Introduction that should be retained in revision</a:t>
            </a:r>
            <a:r>
              <a:rPr lang="en-US" dirty="0" smtClean="0"/>
              <a:t>.</a:t>
            </a:r>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Example - Introduction</a:t>
            </a:r>
            <a:endParaRPr lang="en-US" dirty="0"/>
          </a:p>
        </p:txBody>
      </p:sp>
      <p:sp>
        <p:nvSpPr>
          <p:cNvPr id="3" name="Content Placeholder 2"/>
          <p:cNvSpPr>
            <a:spLocks noGrp="1"/>
          </p:cNvSpPr>
          <p:nvPr>
            <p:ph idx="1"/>
          </p:nvPr>
        </p:nvSpPr>
        <p:spPr>
          <a:xfrm>
            <a:off x="457200" y="1066800"/>
            <a:ext cx="8382000" cy="4800600"/>
          </a:xfrm>
        </p:spPr>
        <p:txBody>
          <a:bodyPr/>
          <a:lstStyle/>
          <a:p>
            <a:r>
              <a:rPr lang="en-US" dirty="0" smtClean="0"/>
              <a:t>Short Responses:</a:t>
            </a:r>
          </a:p>
          <a:p>
            <a:pPr lvl="1"/>
            <a:r>
              <a:rPr lang="en-US" dirty="0" smtClean="0">
                <a:solidFill>
                  <a:schemeClr val="accent1"/>
                </a:solidFill>
              </a:rPr>
              <a:t>According to author, what is </a:t>
            </a:r>
            <a:r>
              <a:rPr lang="en-US" b="1" dirty="0" smtClean="0">
                <a:solidFill>
                  <a:schemeClr val="accent1"/>
                </a:solidFill>
              </a:rPr>
              <a:t>specific purpose </a:t>
            </a:r>
            <a:r>
              <a:rPr lang="en-US" dirty="0" smtClean="0">
                <a:solidFill>
                  <a:schemeClr val="accent1"/>
                </a:solidFill>
              </a:rPr>
              <a:t>of study, and how well does background info educate you as to </a:t>
            </a:r>
            <a:r>
              <a:rPr lang="en-US" b="1" dirty="0" smtClean="0">
                <a:solidFill>
                  <a:schemeClr val="accent1"/>
                </a:solidFill>
              </a:rPr>
              <a:t>basis of the work </a:t>
            </a:r>
            <a:r>
              <a:rPr lang="en-US" dirty="0" smtClean="0">
                <a:solidFill>
                  <a:schemeClr val="accent1"/>
                </a:solidFill>
              </a:rPr>
              <a:t>and larger context of the study?  Is a case made for the </a:t>
            </a:r>
            <a:r>
              <a:rPr lang="en-US" b="1" dirty="0" smtClean="0">
                <a:solidFill>
                  <a:schemeClr val="accent1"/>
                </a:solidFill>
              </a:rPr>
              <a:t>importance</a:t>
            </a:r>
            <a:r>
              <a:rPr lang="en-US" dirty="0" smtClean="0">
                <a:solidFill>
                  <a:schemeClr val="accent1"/>
                </a:solidFill>
              </a:rPr>
              <a:t> of this work?</a:t>
            </a:r>
          </a:p>
          <a:p>
            <a:pPr lvl="1"/>
            <a:r>
              <a:rPr lang="en-US" dirty="0" smtClean="0">
                <a:solidFill>
                  <a:schemeClr val="accent1"/>
                </a:solidFill>
              </a:rPr>
              <a:t>What </a:t>
            </a:r>
            <a:r>
              <a:rPr lang="en-US" b="1" dirty="0" smtClean="0">
                <a:solidFill>
                  <a:schemeClr val="accent1"/>
                </a:solidFill>
              </a:rPr>
              <a:t>specific questions/needs </a:t>
            </a:r>
            <a:r>
              <a:rPr lang="en-US" dirty="0" smtClean="0">
                <a:solidFill>
                  <a:schemeClr val="accent1"/>
                </a:solidFill>
              </a:rPr>
              <a:t>are addressed? Have they been made clear?</a:t>
            </a:r>
          </a:p>
          <a:p>
            <a:pPr lvl="1"/>
            <a:r>
              <a:rPr lang="en-US" dirty="0" smtClean="0">
                <a:solidFill>
                  <a:schemeClr val="accent1"/>
                </a:solidFill>
              </a:rPr>
              <a:t>Identify one or two </a:t>
            </a:r>
            <a:r>
              <a:rPr lang="en-US" b="1" dirty="0" smtClean="0">
                <a:solidFill>
                  <a:schemeClr val="accent1"/>
                </a:solidFill>
              </a:rPr>
              <a:t>good/important aspects </a:t>
            </a:r>
            <a:r>
              <a:rPr lang="en-US" dirty="0" smtClean="0">
                <a:solidFill>
                  <a:schemeClr val="accent1"/>
                </a:solidFill>
              </a:rPr>
              <a:t>of the Introduction that should be retained in revision.</a:t>
            </a:r>
          </a:p>
          <a:p>
            <a:pPr lvl="1"/>
            <a:r>
              <a:rPr lang="en-US" dirty="0" smtClean="0"/>
              <a:t>Identify one or two </a:t>
            </a:r>
            <a:r>
              <a:rPr lang="en-US" b="1" dirty="0" smtClean="0">
                <a:solidFill>
                  <a:schemeClr val="accent2"/>
                </a:solidFill>
              </a:rPr>
              <a:t>weak aspects </a:t>
            </a:r>
            <a:r>
              <a:rPr lang="en-US" dirty="0" smtClean="0"/>
              <a:t>of the Introduction that should be corrected in revision.</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Date Placeholder 2"/>
          <p:cNvSpPr>
            <a:spLocks noGrp="1"/>
          </p:cNvSpPr>
          <p:nvPr>
            <p:ph type="dt" sz="half" idx="4294967295"/>
          </p:nvPr>
        </p:nvSpPr>
        <p:spPr>
          <a:xfrm>
            <a:off x="7086600" y="6248400"/>
            <a:ext cx="2057400" cy="457200"/>
          </a:xfrm>
          <a:prstGeom prst="rect">
            <a:avLst/>
          </a:prstGeom>
        </p:spPr>
        <p:txBody>
          <a:bodyPr/>
          <a:lstStyle/>
          <a:p>
            <a:r>
              <a:rPr lang="en-US" smtClean="0"/>
              <a:t>March 2013</a:t>
            </a: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Gap</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Few examples of good mathematical style</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r>
              <a:rPr lang="en-US" dirty="0" smtClean="0"/>
              <a:t>The Gap:  Our Students Don’t </a:t>
            </a:r>
            <a:endParaRPr lang="en-US" dirty="0"/>
          </a:p>
        </p:txBody>
      </p:sp>
      <p:sp>
        <p:nvSpPr>
          <p:cNvPr id="3" name="Content Placeholder 2"/>
          <p:cNvSpPr>
            <a:spLocks noGrp="1"/>
          </p:cNvSpPr>
          <p:nvPr>
            <p:ph idx="1"/>
          </p:nvPr>
        </p:nvSpPr>
        <p:spPr/>
        <p:txBody>
          <a:bodyPr/>
          <a:lstStyle/>
          <a:p>
            <a:r>
              <a:rPr lang="en-US" dirty="0" smtClean="0"/>
              <a:t>Take technical writing</a:t>
            </a:r>
          </a:p>
          <a:p>
            <a:r>
              <a:rPr lang="en-US" dirty="0" smtClean="0"/>
              <a:t>Write in their math classes</a:t>
            </a:r>
          </a:p>
          <a:p>
            <a:r>
              <a:rPr lang="en-US" dirty="0" smtClean="0"/>
              <a:t>Learn how to outline</a:t>
            </a:r>
          </a:p>
          <a:p>
            <a:r>
              <a:rPr lang="en-US" dirty="0" smtClean="0"/>
              <a:t>Read mathematics papers</a:t>
            </a:r>
          </a:p>
          <a:p>
            <a:r>
              <a:rPr lang="en-US" dirty="0" smtClean="0"/>
              <a:t>Read mathematics papers for style and presentation</a:t>
            </a:r>
          </a:p>
          <a:p>
            <a:r>
              <a:rPr lang="en-US" dirty="0" smtClean="0"/>
              <a:t>Learn the 5 paragraph essay format</a:t>
            </a:r>
          </a:p>
          <a:p>
            <a:r>
              <a:rPr lang="en-US" dirty="0" smtClean="0"/>
              <a:t>Know how much time successful professors spend writing</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72200" y="152400"/>
            <a:ext cx="2819400" cy="2831986"/>
          </a:xfrm>
          <a:prstGeom prst="rect">
            <a:avLst/>
          </a:prstGeom>
          <a:noFill/>
          <a:ln w="9525">
            <a:noFill/>
            <a:miter lim="800000"/>
            <a:headEnd/>
            <a:tailEnd/>
          </a:ln>
          <a:effec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Gap</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solidFill>
                  <a:schemeClr val="accent1"/>
                </a:solidFill>
              </a:rPr>
              <a:t>Few examples of good mathematical style</a:t>
            </a:r>
          </a:p>
          <a:p>
            <a:r>
              <a:rPr lang="en-US" dirty="0" smtClean="0"/>
              <a:t>Students seldom read math for style</a:t>
            </a:r>
          </a:p>
          <a:p>
            <a:pPr lvl="1"/>
            <a:r>
              <a:rPr lang="en-US" dirty="0" smtClean="0"/>
              <a:t>cushioning equations</a:t>
            </a:r>
          </a:p>
          <a:p>
            <a:pPr lvl="1"/>
            <a:r>
              <a:rPr lang="en-US" dirty="0" smtClean="0"/>
              <a:t>presenting figures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Gap</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solidFill>
                  <a:schemeClr val="accent1"/>
                </a:solidFill>
              </a:rPr>
              <a:t>Few examples of good mathematical style</a:t>
            </a:r>
          </a:p>
          <a:p>
            <a:r>
              <a:rPr lang="en-US" dirty="0" smtClean="0">
                <a:solidFill>
                  <a:schemeClr val="accent1"/>
                </a:solidFill>
              </a:rPr>
              <a:t>Students seldom read math for style</a:t>
            </a:r>
          </a:p>
          <a:p>
            <a:pPr lvl="1"/>
            <a:r>
              <a:rPr lang="en-US" dirty="0" smtClean="0">
                <a:solidFill>
                  <a:schemeClr val="accent1"/>
                </a:solidFill>
              </a:rPr>
              <a:t>cushioning equations</a:t>
            </a:r>
          </a:p>
          <a:p>
            <a:pPr lvl="1"/>
            <a:r>
              <a:rPr lang="en-US" dirty="0" smtClean="0">
                <a:solidFill>
                  <a:schemeClr val="accent1"/>
                </a:solidFill>
              </a:rPr>
              <a:t>presenting figures</a:t>
            </a:r>
          </a:p>
          <a:p>
            <a:r>
              <a:rPr lang="en-US" dirty="0" smtClean="0"/>
              <a:t>Students have far less experience with technical English now than 30 years ago</a:t>
            </a:r>
          </a:p>
          <a:p>
            <a:pPr lvl="1"/>
            <a:r>
              <a:rPr lang="en-US" dirty="0" smtClean="0"/>
              <a:t>outlining/summarizing</a:t>
            </a:r>
          </a:p>
          <a:p>
            <a:pPr lvl="1"/>
            <a:r>
              <a:rPr lang="en-US" dirty="0" smtClean="0"/>
              <a:t>tight writing</a:t>
            </a:r>
          </a:p>
          <a:p>
            <a:pPr lvl="1"/>
            <a:r>
              <a:rPr lang="en-US" dirty="0" smtClean="0"/>
              <a:t>basic essay formats</a:t>
            </a:r>
          </a:p>
          <a:p>
            <a:pPr lvl="1"/>
            <a:r>
              <a:rPr lang="en-US" dirty="0" smtClean="0"/>
              <a:t>writing/reading in classes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To Help Students Write Effectively</a:t>
            </a:r>
            <a:endParaRPr lang="en-US" dirty="0"/>
          </a:p>
        </p:txBody>
      </p:sp>
      <p:sp>
        <p:nvSpPr>
          <p:cNvPr id="3" name="Content Placeholder 2"/>
          <p:cNvSpPr>
            <a:spLocks noGrp="1"/>
          </p:cNvSpPr>
          <p:nvPr>
            <p:ph idx="1"/>
          </p:nvPr>
        </p:nvSpPr>
        <p:spPr>
          <a:xfrm>
            <a:off x="457200" y="1066800"/>
            <a:ext cx="8305800" cy="4876800"/>
          </a:xfrm>
        </p:spPr>
        <p:txBody>
          <a:bodyPr/>
          <a:lstStyle/>
          <a:p>
            <a:r>
              <a:rPr lang="en-US" dirty="0" smtClean="0"/>
              <a:t>Provide a clear vision of a math paper’s </a:t>
            </a:r>
            <a:r>
              <a:rPr lang="en-US" b="1" dirty="0" smtClean="0"/>
              <a:t>functional structure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To Help Students Write Effectively</a:t>
            </a:r>
            <a:endParaRPr lang="en-US" dirty="0"/>
          </a:p>
        </p:txBody>
      </p:sp>
      <p:sp>
        <p:nvSpPr>
          <p:cNvPr id="3" name="Content Placeholder 2"/>
          <p:cNvSpPr>
            <a:spLocks noGrp="1"/>
          </p:cNvSpPr>
          <p:nvPr>
            <p:ph idx="1"/>
          </p:nvPr>
        </p:nvSpPr>
        <p:spPr>
          <a:xfrm>
            <a:off x="457200" y="1066800"/>
            <a:ext cx="8305800" cy="4876800"/>
          </a:xfrm>
        </p:spPr>
        <p:txBody>
          <a:bodyPr/>
          <a:lstStyle/>
          <a:p>
            <a:r>
              <a:rPr lang="en-US" dirty="0" smtClean="0">
                <a:solidFill>
                  <a:schemeClr val="accent1"/>
                </a:solidFill>
              </a:rPr>
              <a:t>Provide a clear vision of a math paper’s </a:t>
            </a:r>
            <a:r>
              <a:rPr lang="en-US" b="1" dirty="0" smtClean="0">
                <a:solidFill>
                  <a:schemeClr val="accent1"/>
                </a:solidFill>
              </a:rPr>
              <a:t>functional structure</a:t>
            </a:r>
          </a:p>
          <a:p>
            <a:r>
              <a:rPr lang="en-US" dirty="0" smtClean="0"/>
              <a:t>Provide a </a:t>
            </a:r>
            <a:r>
              <a:rPr lang="en-US" b="1" dirty="0" smtClean="0"/>
              <a:t>rubric</a:t>
            </a:r>
            <a:r>
              <a:rPr lang="en-US" dirty="0" smtClean="0"/>
              <a:t> for reading and </a:t>
            </a:r>
            <a:r>
              <a:rPr lang="en-US" b="1" dirty="0" smtClean="0"/>
              <a:t>review</a:t>
            </a:r>
            <a:r>
              <a:rPr lang="en-US" dirty="0" smtClean="0"/>
              <a:t>ing math papers for style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To Help Students Write Effectively</a:t>
            </a:r>
            <a:endParaRPr lang="en-US" dirty="0"/>
          </a:p>
        </p:txBody>
      </p:sp>
      <p:sp>
        <p:nvSpPr>
          <p:cNvPr id="3" name="Content Placeholder 2"/>
          <p:cNvSpPr>
            <a:spLocks noGrp="1"/>
          </p:cNvSpPr>
          <p:nvPr>
            <p:ph idx="1"/>
          </p:nvPr>
        </p:nvSpPr>
        <p:spPr>
          <a:xfrm>
            <a:off x="457200" y="1066800"/>
            <a:ext cx="8305800" cy="4876800"/>
          </a:xfrm>
        </p:spPr>
        <p:txBody>
          <a:bodyPr/>
          <a:lstStyle/>
          <a:p>
            <a:r>
              <a:rPr lang="en-US" dirty="0" smtClean="0">
                <a:solidFill>
                  <a:schemeClr val="accent1"/>
                </a:solidFill>
              </a:rPr>
              <a:t>Provide a clear vision of a math paper’s </a:t>
            </a:r>
            <a:r>
              <a:rPr lang="en-US" b="1" dirty="0" smtClean="0">
                <a:solidFill>
                  <a:schemeClr val="accent1"/>
                </a:solidFill>
              </a:rPr>
              <a:t>functional structure</a:t>
            </a:r>
          </a:p>
          <a:p>
            <a:r>
              <a:rPr lang="en-US" dirty="0" smtClean="0">
                <a:solidFill>
                  <a:schemeClr val="accent1"/>
                </a:solidFill>
              </a:rPr>
              <a:t>Provide a </a:t>
            </a:r>
            <a:r>
              <a:rPr lang="en-US" b="1" dirty="0" smtClean="0">
                <a:solidFill>
                  <a:schemeClr val="accent1"/>
                </a:solidFill>
              </a:rPr>
              <a:t>rubric</a:t>
            </a:r>
            <a:r>
              <a:rPr lang="en-US" dirty="0" smtClean="0">
                <a:solidFill>
                  <a:schemeClr val="accent1"/>
                </a:solidFill>
              </a:rPr>
              <a:t> for reading and </a:t>
            </a:r>
            <a:r>
              <a:rPr lang="en-US" b="1" dirty="0" smtClean="0">
                <a:solidFill>
                  <a:schemeClr val="accent1"/>
                </a:solidFill>
              </a:rPr>
              <a:t>review</a:t>
            </a:r>
            <a:r>
              <a:rPr lang="en-US" dirty="0" smtClean="0">
                <a:solidFill>
                  <a:schemeClr val="accent1"/>
                </a:solidFill>
              </a:rPr>
              <a:t>ing math papers for style</a:t>
            </a:r>
          </a:p>
          <a:p>
            <a:r>
              <a:rPr lang="en-US" dirty="0" smtClean="0"/>
              <a:t>Introduce </a:t>
            </a:r>
            <a:r>
              <a:rPr lang="en-US" b="1" dirty="0" smtClean="0"/>
              <a:t>SUCCES</a:t>
            </a:r>
            <a:r>
              <a:rPr lang="en-US" dirty="0" smtClean="0"/>
              <a:t>(s)</a:t>
            </a:r>
            <a:r>
              <a:rPr lang="en-US" dirty="0" err="1" smtClean="0"/>
              <a:t>ful</a:t>
            </a:r>
            <a:r>
              <a:rPr lang="en-US" dirty="0" smtClean="0"/>
              <a:t> writing tactics</a:t>
            </a:r>
          </a:p>
          <a:p>
            <a:pPr lvl="1"/>
            <a:r>
              <a:rPr lang="en-US" b="1" dirty="0" smtClean="0"/>
              <a:t>S</a:t>
            </a:r>
            <a:r>
              <a:rPr lang="en-US" dirty="0" smtClean="0"/>
              <a:t>imple</a:t>
            </a:r>
          </a:p>
          <a:p>
            <a:pPr lvl="1"/>
            <a:r>
              <a:rPr lang="en-US" b="1" dirty="0" smtClean="0"/>
              <a:t>U</a:t>
            </a:r>
            <a:r>
              <a:rPr lang="en-US" dirty="0" smtClean="0"/>
              <a:t>nexpected</a:t>
            </a:r>
          </a:p>
          <a:p>
            <a:pPr lvl="1"/>
            <a:r>
              <a:rPr lang="en-US" b="1" dirty="0" smtClean="0"/>
              <a:t>C</a:t>
            </a:r>
            <a:r>
              <a:rPr lang="en-US" dirty="0" smtClean="0"/>
              <a:t>oncrete</a:t>
            </a:r>
          </a:p>
          <a:p>
            <a:pPr lvl="1"/>
            <a:r>
              <a:rPr lang="en-US" b="1" dirty="0" smtClean="0"/>
              <a:t>C</a:t>
            </a:r>
            <a:r>
              <a:rPr lang="en-US" dirty="0" smtClean="0"/>
              <a:t>redible</a:t>
            </a:r>
          </a:p>
          <a:p>
            <a:pPr lvl="1"/>
            <a:r>
              <a:rPr lang="en-US" b="1" dirty="0" smtClean="0"/>
              <a:t>E</a:t>
            </a:r>
            <a:r>
              <a:rPr lang="en-US" dirty="0" smtClean="0"/>
              <a:t>motional</a:t>
            </a:r>
          </a:p>
          <a:p>
            <a:pPr lvl="1"/>
            <a:r>
              <a:rPr lang="en-US" b="1" dirty="0" err="1" smtClean="0"/>
              <a:t>S</a:t>
            </a:r>
            <a:r>
              <a:rPr lang="en-US" dirty="0" err="1" smtClean="0"/>
              <a:t>torie</a:t>
            </a:r>
            <a:r>
              <a:rPr lang="en-US" dirty="0" smtClean="0"/>
              <a:t>(s)</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0574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5" name="Isosceles Triangle 4"/>
          <p:cNvSpPr/>
          <p:nvPr/>
        </p:nvSpPr>
        <p:spPr bwMode="auto">
          <a:xfrm>
            <a:off x="16764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16764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2098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2098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2098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2860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5146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4384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8" name="TextBox 17"/>
          <p:cNvSpPr txBox="1"/>
          <p:nvPr/>
        </p:nvSpPr>
        <p:spPr>
          <a:xfrm>
            <a:off x="4419600" y="1905000"/>
            <a:ext cx="4419600" cy="923330"/>
          </a:xfrm>
          <a:prstGeom prst="rect">
            <a:avLst/>
          </a:prstGeom>
          <a:noFill/>
        </p:spPr>
        <p:txBody>
          <a:bodyPr wrap="square" rtlCol="0">
            <a:spAutoFit/>
          </a:bodyPr>
          <a:lstStyle/>
          <a:p>
            <a:pPr algn="r"/>
            <a:r>
              <a:rPr lang="en-US" dirty="0" smtClean="0">
                <a:solidFill>
                  <a:srgbClr val="FFFF00"/>
                </a:solidFill>
              </a:rPr>
              <a:t>Summary Paragraph – </a:t>
            </a:r>
            <a:r>
              <a:rPr lang="en-US" b="1" dirty="0" smtClean="0">
                <a:solidFill>
                  <a:srgbClr val="FFFF00"/>
                </a:solidFill>
              </a:rPr>
              <a:t>Simple</a:t>
            </a:r>
            <a:r>
              <a:rPr lang="en-US" dirty="0" smtClean="0">
                <a:solidFill>
                  <a:srgbClr val="FFFF00"/>
                </a:solidFill>
              </a:rPr>
              <a:t>st form of the Message,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results, and what </a:t>
            </a:r>
            <a:r>
              <a:rPr lang="en-US" b="1" dirty="0" smtClean="0">
                <a:solidFill>
                  <a:schemeClr val="accent2"/>
                </a:solidFill>
              </a:rPr>
              <a:t>Credible</a:t>
            </a:r>
            <a:r>
              <a:rPr lang="en-US" dirty="0" smtClean="0">
                <a:solidFill>
                  <a:srgbClr val="FFFF00"/>
                </a:solidFill>
              </a:rPr>
              <a:t> </a:t>
            </a:r>
            <a:r>
              <a:rPr lang="en-US" b="1" dirty="0" smtClean="0">
                <a:solidFill>
                  <a:srgbClr val="FF0000"/>
                </a:solidFill>
              </a:rPr>
              <a:t>Story</a:t>
            </a:r>
            <a:r>
              <a:rPr lang="en-US" dirty="0" smtClean="0">
                <a:solidFill>
                  <a:srgbClr val="FF0000"/>
                </a:solidFill>
              </a:rPr>
              <a:t> </a:t>
            </a:r>
            <a:r>
              <a:rPr lang="en-US" dirty="0" smtClean="0">
                <a:solidFill>
                  <a:srgbClr val="FFFF00"/>
                </a:solidFill>
              </a:rPr>
              <a:t>will be told</a:t>
            </a:r>
            <a:endParaRPr lang="en-US" dirty="0">
              <a:solidFill>
                <a:srgbClr val="FFFF00"/>
              </a:solidFill>
            </a:endParaRPr>
          </a:p>
        </p:txBody>
      </p:sp>
      <p:sp>
        <p:nvSpPr>
          <p:cNvPr id="26" name="Title 1"/>
          <p:cNvSpPr>
            <a:spLocks noGrp="1"/>
          </p:cNvSpPr>
          <p:nvPr>
            <p:ph type="title"/>
          </p:nvPr>
        </p:nvSpPr>
        <p:spPr>
          <a:xfrm>
            <a:off x="152400" y="1066800"/>
            <a:ext cx="2590800" cy="1447800"/>
          </a:xfrm>
        </p:spPr>
        <p:txBody>
          <a:bodyPr/>
          <a:lstStyle/>
          <a:p>
            <a:pPr algn="l"/>
            <a:r>
              <a:rPr lang="en-US" dirty="0" smtClean="0"/>
              <a:t>Writing </a:t>
            </a:r>
            <a:br>
              <a:rPr lang="en-US" dirty="0" smtClean="0"/>
            </a:br>
            <a:r>
              <a:rPr lang="en-US" dirty="0" smtClean="0"/>
              <a:t>Model for</a:t>
            </a:r>
            <a:br>
              <a:rPr lang="en-US" dirty="0" smtClean="0"/>
            </a:br>
            <a:r>
              <a:rPr lang="en-US" dirty="0" smtClean="0"/>
              <a:t>Students</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0574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5" name="Isosceles Triangle 4"/>
          <p:cNvSpPr/>
          <p:nvPr/>
        </p:nvSpPr>
        <p:spPr bwMode="auto">
          <a:xfrm>
            <a:off x="16764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16764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2098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2098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2098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2860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5146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4384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8" name="TextBox 17"/>
          <p:cNvSpPr txBox="1"/>
          <p:nvPr/>
        </p:nvSpPr>
        <p:spPr>
          <a:xfrm>
            <a:off x="4419600" y="1905000"/>
            <a:ext cx="4419600" cy="923330"/>
          </a:xfrm>
          <a:prstGeom prst="rect">
            <a:avLst/>
          </a:prstGeom>
          <a:noFill/>
        </p:spPr>
        <p:txBody>
          <a:bodyPr wrap="square" rtlCol="0">
            <a:spAutoFit/>
          </a:bodyPr>
          <a:lstStyle/>
          <a:p>
            <a:pPr algn="r"/>
            <a:r>
              <a:rPr lang="en-US" dirty="0" smtClean="0">
                <a:solidFill>
                  <a:srgbClr val="FFFF00"/>
                </a:solidFill>
              </a:rPr>
              <a:t>Summary Paragraph – </a:t>
            </a:r>
            <a:r>
              <a:rPr lang="en-US" b="1" dirty="0" smtClean="0">
                <a:solidFill>
                  <a:srgbClr val="FFFF00"/>
                </a:solidFill>
              </a:rPr>
              <a:t>Simple</a:t>
            </a:r>
            <a:r>
              <a:rPr lang="en-US" dirty="0" smtClean="0">
                <a:solidFill>
                  <a:srgbClr val="FFFF00"/>
                </a:solidFill>
              </a:rPr>
              <a:t>st form of the Message,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results, and what </a:t>
            </a:r>
            <a:r>
              <a:rPr lang="en-US" b="1" dirty="0" smtClean="0">
                <a:solidFill>
                  <a:schemeClr val="accent2"/>
                </a:solidFill>
              </a:rPr>
              <a:t>Credible</a:t>
            </a:r>
            <a:r>
              <a:rPr lang="en-US" dirty="0" smtClean="0">
                <a:solidFill>
                  <a:srgbClr val="FFFF00"/>
                </a:solidFill>
              </a:rPr>
              <a:t> </a:t>
            </a:r>
            <a:r>
              <a:rPr lang="en-US" b="1" dirty="0" smtClean="0">
                <a:solidFill>
                  <a:srgbClr val="FF0000"/>
                </a:solidFill>
              </a:rPr>
              <a:t>Story</a:t>
            </a:r>
            <a:r>
              <a:rPr lang="en-US" dirty="0" smtClean="0">
                <a:solidFill>
                  <a:srgbClr val="FF0000"/>
                </a:solidFill>
              </a:rPr>
              <a:t> </a:t>
            </a:r>
            <a:r>
              <a:rPr lang="en-US" dirty="0" smtClean="0">
                <a:solidFill>
                  <a:srgbClr val="FFFF00"/>
                </a:solidFill>
              </a:rPr>
              <a:t>will be told</a:t>
            </a:r>
            <a:endParaRPr lang="en-US" dirty="0">
              <a:solidFill>
                <a:srgbClr val="FFFF00"/>
              </a:solidFill>
            </a:endParaRPr>
          </a:p>
        </p:txBody>
      </p:sp>
      <p:sp>
        <p:nvSpPr>
          <p:cNvPr id="24" name="TextBox 23"/>
          <p:cNvSpPr txBox="1"/>
          <p:nvPr/>
        </p:nvSpPr>
        <p:spPr>
          <a:xfrm>
            <a:off x="3886200" y="5105400"/>
            <a:ext cx="4800600" cy="646331"/>
          </a:xfrm>
          <a:prstGeom prst="rect">
            <a:avLst/>
          </a:prstGeom>
          <a:noFill/>
        </p:spPr>
        <p:txBody>
          <a:bodyPr wrap="square" rtlCol="0">
            <a:spAutoFit/>
          </a:bodyPr>
          <a:lstStyle/>
          <a:p>
            <a:pPr algn="r"/>
            <a:r>
              <a:rPr lang="en-US" dirty="0" smtClean="0">
                <a:solidFill>
                  <a:srgbClr val="FFFF00"/>
                </a:solidFill>
              </a:rPr>
              <a:t>(Summary)</a:t>
            </a:r>
            <a:r>
              <a:rPr lang="en-US" baseline="30000" dirty="0" smtClean="0">
                <a:solidFill>
                  <a:srgbClr val="FFFF00"/>
                </a:solidFill>
              </a:rPr>
              <a:t>-1  </a:t>
            </a:r>
            <a:r>
              <a:rPr lang="en-US" dirty="0" smtClean="0">
                <a:solidFill>
                  <a:srgbClr val="FFFF00"/>
                </a:solidFill>
              </a:rPr>
              <a:t>– the </a:t>
            </a:r>
            <a:r>
              <a:rPr lang="en-US" b="1" dirty="0" smtClean="0">
                <a:solidFill>
                  <a:srgbClr val="FFFF00"/>
                </a:solidFill>
                <a:effectLst>
                  <a:outerShdw blurRad="38100" dist="38100" dir="2700000" algn="tl">
                    <a:srgbClr val="000000">
                      <a:alpha val="43137"/>
                    </a:srgbClr>
                  </a:outerShdw>
                </a:effectLst>
              </a:rPr>
              <a:t>Simple</a:t>
            </a:r>
            <a:r>
              <a:rPr lang="en-US" dirty="0" smtClean="0">
                <a:solidFill>
                  <a:srgbClr val="FFFF00"/>
                </a:solidFill>
              </a:rPr>
              <a:t> message, the</a:t>
            </a:r>
            <a:r>
              <a:rPr lang="en-US" b="1" dirty="0" smtClean="0">
                <a:solidFill>
                  <a:srgbClr val="FFFF00"/>
                </a:solidFill>
              </a:rPr>
              <a:t>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 why it’s </a:t>
            </a:r>
            <a:r>
              <a:rPr lang="en-US" b="1" dirty="0" smtClean="0">
                <a:solidFill>
                  <a:schemeClr val="accent2"/>
                </a:solidFill>
                <a:effectLst>
                  <a:outerShdw blurRad="38100" dist="38100" dir="2700000" algn="tl">
                    <a:srgbClr val="000000">
                      <a:alpha val="43137"/>
                    </a:srgbClr>
                  </a:outerShdw>
                </a:effectLst>
              </a:rPr>
              <a:t>Credible</a:t>
            </a:r>
            <a:endParaRPr lang="en-US" b="1" dirty="0">
              <a:solidFill>
                <a:schemeClr val="accent2"/>
              </a:solidFill>
              <a:effectLst>
                <a:outerShdw blurRad="38100" dist="38100" dir="2700000" algn="tl">
                  <a:srgbClr val="000000">
                    <a:alpha val="43137"/>
                  </a:srgbClr>
                </a:outerShdw>
              </a:effectLst>
            </a:endParaRPr>
          </a:p>
        </p:txBody>
      </p:sp>
      <p:sp>
        <p:nvSpPr>
          <p:cNvPr id="26" name="Title 1"/>
          <p:cNvSpPr>
            <a:spLocks noGrp="1"/>
          </p:cNvSpPr>
          <p:nvPr>
            <p:ph type="title"/>
          </p:nvPr>
        </p:nvSpPr>
        <p:spPr>
          <a:xfrm>
            <a:off x="152400" y="1066800"/>
            <a:ext cx="2590800" cy="1447800"/>
          </a:xfrm>
        </p:spPr>
        <p:txBody>
          <a:bodyPr/>
          <a:lstStyle/>
          <a:p>
            <a:pPr algn="l"/>
            <a:r>
              <a:rPr lang="en-US" dirty="0" smtClean="0"/>
              <a:t>Writing </a:t>
            </a:r>
            <a:br>
              <a:rPr lang="en-US" dirty="0" smtClean="0"/>
            </a:br>
            <a:r>
              <a:rPr lang="en-US" dirty="0" smtClean="0"/>
              <a:t>Model for</a:t>
            </a:r>
            <a:br>
              <a:rPr lang="en-US" dirty="0" smtClean="0"/>
            </a:br>
            <a:r>
              <a:rPr lang="en-US" dirty="0" smtClean="0"/>
              <a:t>Students</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0574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5" name="Isosceles Triangle 4"/>
          <p:cNvSpPr/>
          <p:nvPr/>
        </p:nvSpPr>
        <p:spPr bwMode="auto">
          <a:xfrm>
            <a:off x="16764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16764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2098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2098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2098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2860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5146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4384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7" name="TextBox 16"/>
          <p:cNvSpPr txBox="1"/>
          <p:nvPr/>
        </p:nvSpPr>
        <p:spPr>
          <a:xfrm>
            <a:off x="4343400" y="1143000"/>
            <a:ext cx="4019049" cy="646331"/>
          </a:xfrm>
          <a:prstGeom prst="rect">
            <a:avLst/>
          </a:prstGeom>
          <a:noFill/>
        </p:spPr>
        <p:txBody>
          <a:bodyPr wrap="none" rtlCol="0">
            <a:spAutoFit/>
          </a:bodyPr>
          <a:lstStyle/>
          <a:p>
            <a:pPr algn="r"/>
            <a:r>
              <a:rPr lang="en-US" dirty="0" smtClean="0">
                <a:solidFill>
                  <a:schemeClr val="accent2"/>
                </a:solidFill>
              </a:rPr>
              <a:t>Penultimate Paragraph – What is</a:t>
            </a:r>
          </a:p>
          <a:p>
            <a:pPr algn="r"/>
            <a:r>
              <a:rPr lang="en-US" dirty="0" smtClean="0">
                <a:solidFill>
                  <a:schemeClr val="accent2"/>
                </a:solidFill>
              </a:rPr>
              <a:t>the (</a:t>
            </a:r>
            <a:r>
              <a:rPr lang="en-US" b="1" dirty="0" smtClean="0">
                <a:solidFill>
                  <a:schemeClr val="accent2"/>
                </a:solidFill>
              </a:rPr>
              <a:t>Unexpected</a:t>
            </a:r>
            <a:r>
              <a:rPr lang="en-US" dirty="0" smtClean="0">
                <a:solidFill>
                  <a:schemeClr val="accent2"/>
                </a:solidFill>
              </a:rPr>
              <a:t>) gap in knowledge?</a:t>
            </a:r>
            <a:endParaRPr lang="en-US" dirty="0">
              <a:solidFill>
                <a:schemeClr val="accent2"/>
              </a:solidFill>
            </a:endParaRPr>
          </a:p>
        </p:txBody>
      </p:sp>
      <p:sp>
        <p:nvSpPr>
          <p:cNvPr id="18" name="TextBox 17"/>
          <p:cNvSpPr txBox="1"/>
          <p:nvPr/>
        </p:nvSpPr>
        <p:spPr>
          <a:xfrm>
            <a:off x="4419600" y="1905000"/>
            <a:ext cx="4419600" cy="923330"/>
          </a:xfrm>
          <a:prstGeom prst="rect">
            <a:avLst/>
          </a:prstGeom>
          <a:noFill/>
        </p:spPr>
        <p:txBody>
          <a:bodyPr wrap="square" rtlCol="0">
            <a:spAutoFit/>
          </a:bodyPr>
          <a:lstStyle/>
          <a:p>
            <a:pPr algn="r"/>
            <a:r>
              <a:rPr lang="en-US" dirty="0" smtClean="0">
                <a:solidFill>
                  <a:srgbClr val="FFFF00"/>
                </a:solidFill>
              </a:rPr>
              <a:t>Summary Paragraph – </a:t>
            </a:r>
            <a:r>
              <a:rPr lang="en-US" b="1" dirty="0" smtClean="0">
                <a:solidFill>
                  <a:srgbClr val="FFFF00"/>
                </a:solidFill>
              </a:rPr>
              <a:t>Simple</a:t>
            </a:r>
            <a:r>
              <a:rPr lang="en-US" dirty="0" smtClean="0">
                <a:solidFill>
                  <a:srgbClr val="FFFF00"/>
                </a:solidFill>
              </a:rPr>
              <a:t>st form of the Message,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results, and what </a:t>
            </a:r>
            <a:r>
              <a:rPr lang="en-US" b="1" dirty="0" smtClean="0">
                <a:solidFill>
                  <a:schemeClr val="accent2"/>
                </a:solidFill>
              </a:rPr>
              <a:t>Credible</a:t>
            </a:r>
            <a:r>
              <a:rPr lang="en-US" dirty="0" smtClean="0">
                <a:solidFill>
                  <a:srgbClr val="FFFF00"/>
                </a:solidFill>
              </a:rPr>
              <a:t> </a:t>
            </a:r>
            <a:r>
              <a:rPr lang="en-US" b="1" dirty="0" smtClean="0">
                <a:solidFill>
                  <a:srgbClr val="FF0000"/>
                </a:solidFill>
              </a:rPr>
              <a:t>Story</a:t>
            </a:r>
            <a:r>
              <a:rPr lang="en-US" dirty="0" smtClean="0">
                <a:solidFill>
                  <a:srgbClr val="FF0000"/>
                </a:solidFill>
              </a:rPr>
              <a:t> </a:t>
            </a:r>
            <a:r>
              <a:rPr lang="en-US" dirty="0" smtClean="0">
                <a:solidFill>
                  <a:srgbClr val="FFFF00"/>
                </a:solidFill>
              </a:rPr>
              <a:t>will be told</a:t>
            </a:r>
            <a:endParaRPr lang="en-US" dirty="0">
              <a:solidFill>
                <a:srgbClr val="FFFF00"/>
              </a:solidFill>
            </a:endParaRPr>
          </a:p>
        </p:txBody>
      </p:sp>
      <p:sp>
        <p:nvSpPr>
          <p:cNvPr id="24" name="TextBox 23"/>
          <p:cNvSpPr txBox="1"/>
          <p:nvPr/>
        </p:nvSpPr>
        <p:spPr>
          <a:xfrm>
            <a:off x="3886200" y="5105400"/>
            <a:ext cx="4800600" cy="646331"/>
          </a:xfrm>
          <a:prstGeom prst="rect">
            <a:avLst/>
          </a:prstGeom>
          <a:noFill/>
        </p:spPr>
        <p:txBody>
          <a:bodyPr wrap="square" rtlCol="0">
            <a:spAutoFit/>
          </a:bodyPr>
          <a:lstStyle/>
          <a:p>
            <a:pPr algn="r"/>
            <a:r>
              <a:rPr lang="en-US" dirty="0" smtClean="0">
                <a:solidFill>
                  <a:srgbClr val="FFFF00"/>
                </a:solidFill>
              </a:rPr>
              <a:t>(Summary)</a:t>
            </a:r>
            <a:r>
              <a:rPr lang="en-US" baseline="30000" dirty="0" smtClean="0">
                <a:solidFill>
                  <a:srgbClr val="FFFF00"/>
                </a:solidFill>
              </a:rPr>
              <a:t>-1  </a:t>
            </a:r>
            <a:r>
              <a:rPr lang="en-US" dirty="0" smtClean="0">
                <a:solidFill>
                  <a:srgbClr val="FFFF00"/>
                </a:solidFill>
              </a:rPr>
              <a:t>– the </a:t>
            </a:r>
            <a:r>
              <a:rPr lang="en-US" b="1" dirty="0" smtClean="0">
                <a:solidFill>
                  <a:srgbClr val="FFFF00"/>
                </a:solidFill>
                <a:effectLst>
                  <a:outerShdw blurRad="38100" dist="38100" dir="2700000" algn="tl">
                    <a:srgbClr val="000000">
                      <a:alpha val="43137"/>
                    </a:srgbClr>
                  </a:outerShdw>
                </a:effectLst>
              </a:rPr>
              <a:t>Simple</a:t>
            </a:r>
            <a:r>
              <a:rPr lang="en-US" dirty="0" smtClean="0">
                <a:solidFill>
                  <a:srgbClr val="FFFF00"/>
                </a:solidFill>
              </a:rPr>
              <a:t> message, the</a:t>
            </a:r>
            <a:r>
              <a:rPr lang="en-US" b="1" dirty="0" smtClean="0">
                <a:solidFill>
                  <a:srgbClr val="FFFF00"/>
                </a:solidFill>
              </a:rPr>
              <a:t>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 why it’s </a:t>
            </a:r>
            <a:r>
              <a:rPr lang="en-US" b="1" dirty="0" smtClean="0">
                <a:solidFill>
                  <a:schemeClr val="accent2"/>
                </a:solidFill>
                <a:effectLst>
                  <a:outerShdw blurRad="38100" dist="38100" dir="2700000" algn="tl">
                    <a:srgbClr val="000000">
                      <a:alpha val="43137"/>
                    </a:srgbClr>
                  </a:outerShdw>
                </a:effectLst>
              </a:rPr>
              <a:t>Credible</a:t>
            </a:r>
            <a:endParaRPr lang="en-US" b="1" dirty="0">
              <a:solidFill>
                <a:schemeClr val="accent2"/>
              </a:solidFill>
              <a:effectLst>
                <a:outerShdw blurRad="38100" dist="38100" dir="2700000" algn="tl">
                  <a:srgbClr val="000000">
                    <a:alpha val="43137"/>
                  </a:srgbClr>
                </a:outerShdw>
              </a:effectLst>
            </a:endParaRPr>
          </a:p>
        </p:txBody>
      </p:sp>
      <p:sp>
        <p:nvSpPr>
          <p:cNvPr id="26" name="Title 1"/>
          <p:cNvSpPr>
            <a:spLocks noGrp="1"/>
          </p:cNvSpPr>
          <p:nvPr>
            <p:ph type="title"/>
          </p:nvPr>
        </p:nvSpPr>
        <p:spPr>
          <a:xfrm>
            <a:off x="152400" y="1066800"/>
            <a:ext cx="2590800" cy="1447800"/>
          </a:xfrm>
        </p:spPr>
        <p:txBody>
          <a:bodyPr/>
          <a:lstStyle/>
          <a:p>
            <a:pPr algn="l"/>
            <a:r>
              <a:rPr lang="en-US" dirty="0" smtClean="0"/>
              <a:t>Writing </a:t>
            </a:r>
            <a:br>
              <a:rPr lang="en-US" dirty="0" smtClean="0"/>
            </a:br>
            <a:r>
              <a:rPr lang="en-US" dirty="0" smtClean="0"/>
              <a:t>Model for</a:t>
            </a:r>
            <a:br>
              <a:rPr lang="en-US" dirty="0" smtClean="0"/>
            </a:br>
            <a:r>
              <a:rPr lang="en-US" dirty="0" smtClean="0"/>
              <a:t>Students</a:t>
            </a: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0574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5" name="Isosceles Triangle 4"/>
          <p:cNvSpPr/>
          <p:nvPr/>
        </p:nvSpPr>
        <p:spPr bwMode="auto">
          <a:xfrm>
            <a:off x="16764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16764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2098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2098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2098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2860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5146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4384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7" name="TextBox 16"/>
          <p:cNvSpPr txBox="1"/>
          <p:nvPr/>
        </p:nvSpPr>
        <p:spPr>
          <a:xfrm>
            <a:off x="4343400" y="1143000"/>
            <a:ext cx="4019049" cy="646331"/>
          </a:xfrm>
          <a:prstGeom prst="rect">
            <a:avLst/>
          </a:prstGeom>
          <a:noFill/>
        </p:spPr>
        <p:txBody>
          <a:bodyPr wrap="none" rtlCol="0">
            <a:spAutoFit/>
          </a:bodyPr>
          <a:lstStyle/>
          <a:p>
            <a:pPr algn="r"/>
            <a:r>
              <a:rPr lang="en-US" dirty="0" smtClean="0">
                <a:solidFill>
                  <a:schemeClr val="accent2"/>
                </a:solidFill>
              </a:rPr>
              <a:t>Penultimate Paragraph – What is</a:t>
            </a:r>
          </a:p>
          <a:p>
            <a:pPr algn="r"/>
            <a:r>
              <a:rPr lang="en-US" dirty="0" smtClean="0">
                <a:solidFill>
                  <a:schemeClr val="accent2"/>
                </a:solidFill>
              </a:rPr>
              <a:t>the (</a:t>
            </a:r>
            <a:r>
              <a:rPr lang="en-US" b="1" dirty="0" smtClean="0">
                <a:solidFill>
                  <a:schemeClr val="accent2"/>
                </a:solidFill>
              </a:rPr>
              <a:t>Unexpected</a:t>
            </a:r>
            <a:r>
              <a:rPr lang="en-US" dirty="0" smtClean="0">
                <a:solidFill>
                  <a:schemeClr val="accent2"/>
                </a:solidFill>
              </a:rPr>
              <a:t>) gap in knowledge?</a:t>
            </a:r>
            <a:endParaRPr lang="en-US" dirty="0">
              <a:solidFill>
                <a:schemeClr val="accent2"/>
              </a:solidFill>
            </a:endParaRPr>
          </a:p>
        </p:txBody>
      </p:sp>
      <p:sp>
        <p:nvSpPr>
          <p:cNvPr id="18" name="TextBox 17"/>
          <p:cNvSpPr txBox="1"/>
          <p:nvPr/>
        </p:nvSpPr>
        <p:spPr>
          <a:xfrm>
            <a:off x="4419600" y="1905000"/>
            <a:ext cx="4419600" cy="923330"/>
          </a:xfrm>
          <a:prstGeom prst="rect">
            <a:avLst/>
          </a:prstGeom>
          <a:noFill/>
        </p:spPr>
        <p:txBody>
          <a:bodyPr wrap="square" rtlCol="0">
            <a:spAutoFit/>
          </a:bodyPr>
          <a:lstStyle/>
          <a:p>
            <a:pPr algn="r"/>
            <a:r>
              <a:rPr lang="en-US" dirty="0" smtClean="0">
                <a:solidFill>
                  <a:srgbClr val="FFFF00"/>
                </a:solidFill>
              </a:rPr>
              <a:t>Summary Paragraph – </a:t>
            </a:r>
            <a:r>
              <a:rPr lang="en-US" b="1" dirty="0" smtClean="0">
                <a:solidFill>
                  <a:srgbClr val="FFFF00"/>
                </a:solidFill>
              </a:rPr>
              <a:t>Simple</a:t>
            </a:r>
            <a:r>
              <a:rPr lang="en-US" dirty="0" smtClean="0">
                <a:solidFill>
                  <a:srgbClr val="FFFF00"/>
                </a:solidFill>
              </a:rPr>
              <a:t>st form of the Message,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results, and what </a:t>
            </a:r>
            <a:r>
              <a:rPr lang="en-US" b="1" dirty="0" smtClean="0">
                <a:solidFill>
                  <a:schemeClr val="accent2"/>
                </a:solidFill>
              </a:rPr>
              <a:t>Credible</a:t>
            </a:r>
            <a:r>
              <a:rPr lang="en-US" dirty="0" smtClean="0">
                <a:solidFill>
                  <a:srgbClr val="FFFF00"/>
                </a:solidFill>
              </a:rPr>
              <a:t> </a:t>
            </a:r>
            <a:r>
              <a:rPr lang="en-US" b="1" dirty="0" smtClean="0">
                <a:solidFill>
                  <a:srgbClr val="FF0000"/>
                </a:solidFill>
              </a:rPr>
              <a:t>Story</a:t>
            </a:r>
            <a:r>
              <a:rPr lang="en-US" dirty="0" smtClean="0">
                <a:solidFill>
                  <a:srgbClr val="FF0000"/>
                </a:solidFill>
              </a:rPr>
              <a:t> </a:t>
            </a:r>
            <a:r>
              <a:rPr lang="en-US" dirty="0" smtClean="0">
                <a:solidFill>
                  <a:srgbClr val="FFFF00"/>
                </a:solidFill>
              </a:rPr>
              <a:t>will be told</a:t>
            </a:r>
            <a:endParaRPr lang="en-US" dirty="0">
              <a:solidFill>
                <a:srgbClr val="FFFF00"/>
              </a:solidFill>
            </a:endParaRPr>
          </a:p>
        </p:txBody>
      </p:sp>
      <p:sp>
        <p:nvSpPr>
          <p:cNvPr id="19" name="TextBox 18"/>
          <p:cNvSpPr txBox="1"/>
          <p:nvPr/>
        </p:nvSpPr>
        <p:spPr>
          <a:xfrm>
            <a:off x="4953000" y="381000"/>
            <a:ext cx="3647152" cy="646331"/>
          </a:xfrm>
          <a:prstGeom prst="rect">
            <a:avLst/>
          </a:prstGeom>
          <a:noFill/>
        </p:spPr>
        <p:txBody>
          <a:bodyPr wrap="none" rtlCol="0">
            <a:spAutoFit/>
          </a:bodyPr>
          <a:lstStyle/>
          <a:p>
            <a:r>
              <a:rPr lang="en-US" dirty="0" smtClean="0"/>
              <a:t>Introducing Context – Why should</a:t>
            </a:r>
          </a:p>
          <a:p>
            <a:r>
              <a:rPr lang="en-US" dirty="0" smtClean="0"/>
              <a:t>the audience care (</a:t>
            </a:r>
            <a:r>
              <a:rPr lang="en-US" b="1" dirty="0" smtClean="0"/>
              <a:t>Emotion</a:t>
            </a:r>
            <a:r>
              <a:rPr lang="en-US" dirty="0" smtClean="0"/>
              <a:t>)? </a:t>
            </a:r>
            <a:endParaRPr lang="en-US" dirty="0"/>
          </a:p>
        </p:txBody>
      </p:sp>
      <p:sp>
        <p:nvSpPr>
          <p:cNvPr id="24" name="TextBox 23"/>
          <p:cNvSpPr txBox="1"/>
          <p:nvPr/>
        </p:nvSpPr>
        <p:spPr>
          <a:xfrm>
            <a:off x="3886200" y="5105400"/>
            <a:ext cx="4800600" cy="646331"/>
          </a:xfrm>
          <a:prstGeom prst="rect">
            <a:avLst/>
          </a:prstGeom>
          <a:noFill/>
        </p:spPr>
        <p:txBody>
          <a:bodyPr wrap="square" rtlCol="0">
            <a:spAutoFit/>
          </a:bodyPr>
          <a:lstStyle/>
          <a:p>
            <a:pPr algn="r"/>
            <a:r>
              <a:rPr lang="en-US" dirty="0" smtClean="0">
                <a:solidFill>
                  <a:srgbClr val="FFFF00"/>
                </a:solidFill>
              </a:rPr>
              <a:t>(Summary)</a:t>
            </a:r>
            <a:r>
              <a:rPr lang="en-US" baseline="30000" dirty="0" smtClean="0">
                <a:solidFill>
                  <a:srgbClr val="FFFF00"/>
                </a:solidFill>
              </a:rPr>
              <a:t>-1  </a:t>
            </a:r>
            <a:r>
              <a:rPr lang="en-US" dirty="0" smtClean="0">
                <a:solidFill>
                  <a:srgbClr val="FFFF00"/>
                </a:solidFill>
              </a:rPr>
              <a:t>– the </a:t>
            </a:r>
            <a:r>
              <a:rPr lang="en-US" b="1" dirty="0" smtClean="0">
                <a:solidFill>
                  <a:srgbClr val="FFFF00"/>
                </a:solidFill>
                <a:effectLst>
                  <a:outerShdw blurRad="38100" dist="38100" dir="2700000" algn="tl">
                    <a:srgbClr val="000000">
                      <a:alpha val="43137"/>
                    </a:srgbClr>
                  </a:outerShdw>
                </a:effectLst>
              </a:rPr>
              <a:t>Simple</a:t>
            </a:r>
            <a:r>
              <a:rPr lang="en-US" dirty="0" smtClean="0">
                <a:solidFill>
                  <a:srgbClr val="FFFF00"/>
                </a:solidFill>
              </a:rPr>
              <a:t> message, the</a:t>
            </a:r>
            <a:r>
              <a:rPr lang="en-US" b="1" dirty="0" smtClean="0">
                <a:solidFill>
                  <a:srgbClr val="FFFF00"/>
                </a:solidFill>
              </a:rPr>
              <a:t>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 why it’s </a:t>
            </a:r>
            <a:r>
              <a:rPr lang="en-US" b="1" dirty="0" smtClean="0">
                <a:solidFill>
                  <a:schemeClr val="accent2"/>
                </a:solidFill>
                <a:effectLst>
                  <a:outerShdw blurRad="38100" dist="38100" dir="2700000" algn="tl">
                    <a:srgbClr val="000000">
                      <a:alpha val="43137"/>
                    </a:srgbClr>
                  </a:outerShdw>
                </a:effectLst>
              </a:rPr>
              <a:t>Credible</a:t>
            </a:r>
            <a:endParaRPr lang="en-US" b="1" dirty="0">
              <a:solidFill>
                <a:schemeClr val="accent2"/>
              </a:solidFill>
              <a:effectLst>
                <a:outerShdw blurRad="38100" dist="38100" dir="2700000" algn="tl">
                  <a:srgbClr val="000000">
                    <a:alpha val="43137"/>
                  </a:srgbClr>
                </a:outerShdw>
              </a:effectLst>
            </a:endParaRPr>
          </a:p>
        </p:txBody>
      </p:sp>
      <p:sp>
        <p:nvSpPr>
          <p:cNvPr id="25" name="TextBox 24"/>
          <p:cNvSpPr txBox="1"/>
          <p:nvPr/>
        </p:nvSpPr>
        <p:spPr>
          <a:xfrm>
            <a:off x="4572000" y="5943600"/>
            <a:ext cx="4224233" cy="646331"/>
          </a:xfrm>
          <a:prstGeom prst="rect">
            <a:avLst/>
          </a:prstGeom>
          <a:noFill/>
        </p:spPr>
        <p:txBody>
          <a:bodyPr wrap="none" rtlCol="0">
            <a:spAutoFit/>
          </a:bodyPr>
          <a:lstStyle/>
          <a:p>
            <a:pPr algn="r"/>
            <a:r>
              <a:rPr lang="en-US" dirty="0" smtClean="0">
                <a:solidFill>
                  <a:schemeClr val="accent2">
                    <a:lumMod val="40000"/>
                    <a:lumOff val="60000"/>
                  </a:schemeClr>
                </a:solidFill>
                <a:effectLst>
                  <a:outerShdw blurRad="38100" dist="38100" dir="2700000" algn="tl">
                    <a:srgbClr val="000000">
                      <a:alpha val="43137"/>
                    </a:srgbClr>
                  </a:outerShdw>
                </a:effectLst>
              </a:rPr>
              <a:t>The impact, consequences and why we</a:t>
            </a:r>
          </a:p>
          <a:p>
            <a:pPr algn="r"/>
            <a:r>
              <a:rPr lang="en-US" dirty="0" smtClean="0">
                <a:solidFill>
                  <a:schemeClr val="accent2">
                    <a:lumMod val="40000"/>
                    <a:lumOff val="60000"/>
                  </a:schemeClr>
                </a:solidFill>
                <a:effectLst>
                  <a:outerShdw blurRad="38100" dist="38100" dir="2700000" algn="tl">
                    <a:srgbClr val="000000">
                      <a:alpha val="43137"/>
                    </a:srgbClr>
                  </a:outerShdw>
                </a:effectLst>
              </a:rPr>
              <a:t>should  have an</a:t>
            </a:r>
            <a:r>
              <a:rPr lang="en-US" b="1" dirty="0" smtClean="0">
                <a:solidFill>
                  <a:schemeClr val="accent2">
                    <a:lumMod val="40000"/>
                    <a:lumOff val="60000"/>
                  </a:schemeClr>
                </a:solidFill>
                <a:effectLst>
                  <a:outerShdw blurRad="38100" dist="38100" dir="2700000" algn="tl">
                    <a:srgbClr val="000000">
                      <a:alpha val="43137"/>
                    </a:srgbClr>
                  </a:outerShdw>
                </a:effectLst>
              </a:rPr>
              <a:t> Emotional </a:t>
            </a:r>
            <a:r>
              <a:rPr lang="en-US" dirty="0" smtClean="0">
                <a:solidFill>
                  <a:schemeClr val="accent2">
                    <a:lumMod val="40000"/>
                    <a:lumOff val="60000"/>
                  </a:schemeClr>
                </a:solidFill>
                <a:effectLst>
                  <a:outerShdw blurRad="38100" dist="38100" dir="2700000" algn="tl">
                    <a:srgbClr val="000000">
                      <a:alpha val="43137"/>
                    </a:srgbClr>
                  </a:outerShdw>
                </a:effectLst>
              </a:rPr>
              <a:t>reaction</a:t>
            </a:r>
            <a:endParaRPr lang="en-US" dirty="0">
              <a:solidFill>
                <a:schemeClr val="accent2">
                  <a:lumMod val="40000"/>
                  <a:lumOff val="60000"/>
                </a:schemeClr>
              </a:solidFill>
              <a:effectLst>
                <a:outerShdw blurRad="38100" dist="38100" dir="2700000" algn="tl">
                  <a:srgbClr val="000000">
                    <a:alpha val="43137"/>
                  </a:srgbClr>
                </a:outerShdw>
              </a:effectLst>
            </a:endParaRPr>
          </a:p>
        </p:txBody>
      </p:sp>
      <p:sp>
        <p:nvSpPr>
          <p:cNvPr id="26" name="Title 1"/>
          <p:cNvSpPr>
            <a:spLocks noGrp="1"/>
          </p:cNvSpPr>
          <p:nvPr>
            <p:ph type="title"/>
          </p:nvPr>
        </p:nvSpPr>
        <p:spPr>
          <a:xfrm>
            <a:off x="152400" y="1066800"/>
            <a:ext cx="2590800" cy="1447800"/>
          </a:xfrm>
        </p:spPr>
        <p:txBody>
          <a:bodyPr/>
          <a:lstStyle/>
          <a:p>
            <a:pPr algn="l"/>
            <a:r>
              <a:rPr lang="en-US" dirty="0" smtClean="0"/>
              <a:t>Writing </a:t>
            </a:r>
            <a:br>
              <a:rPr lang="en-US" dirty="0" smtClean="0"/>
            </a:br>
            <a:r>
              <a:rPr lang="en-US" dirty="0" smtClean="0"/>
              <a:t>Model for</a:t>
            </a:r>
            <a:br>
              <a:rPr lang="en-US" dirty="0" smtClean="0"/>
            </a:br>
            <a:r>
              <a:rPr lang="en-US" dirty="0" smtClean="0"/>
              <a:t>Students</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0574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5" name="Isosceles Triangle 4"/>
          <p:cNvSpPr/>
          <p:nvPr/>
        </p:nvSpPr>
        <p:spPr bwMode="auto">
          <a:xfrm>
            <a:off x="16764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16764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2098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2098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2098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2860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5146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4384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7" name="TextBox 16"/>
          <p:cNvSpPr txBox="1"/>
          <p:nvPr/>
        </p:nvSpPr>
        <p:spPr>
          <a:xfrm>
            <a:off x="4343400" y="1143000"/>
            <a:ext cx="4019049" cy="646331"/>
          </a:xfrm>
          <a:prstGeom prst="rect">
            <a:avLst/>
          </a:prstGeom>
          <a:noFill/>
        </p:spPr>
        <p:txBody>
          <a:bodyPr wrap="none" rtlCol="0">
            <a:spAutoFit/>
          </a:bodyPr>
          <a:lstStyle/>
          <a:p>
            <a:pPr algn="r"/>
            <a:r>
              <a:rPr lang="en-US" dirty="0" smtClean="0">
                <a:solidFill>
                  <a:schemeClr val="accent2"/>
                </a:solidFill>
              </a:rPr>
              <a:t>Penultimate Paragraph – What is</a:t>
            </a:r>
          </a:p>
          <a:p>
            <a:pPr algn="r"/>
            <a:r>
              <a:rPr lang="en-US" dirty="0" smtClean="0">
                <a:solidFill>
                  <a:schemeClr val="accent2"/>
                </a:solidFill>
              </a:rPr>
              <a:t>the (</a:t>
            </a:r>
            <a:r>
              <a:rPr lang="en-US" b="1" dirty="0" smtClean="0">
                <a:solidFill>
                  <a:schemeClr val="accent2"/>
                </a:solidFill>
              </a:rPr>
              <a:t>Unexpected</a:t>
            </a:r>
            <a:r>
              <a:rPr lang="en-US" dirty="0" smtClean="0">
                <a:solidFill>
                  <a:schemeClr val="accent2"/>
                </a:solidFill>
              </a:rPr>
              <a:t>) gap in knowledge?</a:t>
            </a:r>
            <a:endParaRPr lang="en-US" dirty="0">
              <a:solidFill>
                <a:schemeClr val="accent2"/>
              </a:solidFill>
            </a:endParaRPr>
          </a:p>
        </p:txBody>
      </p:sp>
      <p:sp>
        <p:nvSpPr>
          <p:cNvPr id="18" name="TextBox 17"/>
          <p:cNvSpPr txBox="1"/>
          <p:nvPr/>
        </p:nvSpPr>
        <p:spPr>
          <a:xfrm>
            <a:off x="4419600" y="1905000"/>
            <a:ext cx="4419600" cy="923330"/>
          </a:xfrm>
          <a:prstGeom prst="rect">
            <a:avLst/>
          </a:prstGeom>
          <a:noFill/>
        </p:spPr>
        <p:txBody>
          <a:bodyPr wrap="square" rtlCol="0">
            <a:spAutoFit/>
          </a:bodyPr>
          <a:lstStyle/>
          <a:p>
            <a:pPr algn="r"/>
            <a:r>
              <a:rPr lang="en-US" dirty="0" smtClean="0">
                <a:solidFill>
                  <a:srgbClr val="FFFF00"/>
                </a:solidFill>
              </a:rPr>
              <a:t>Summary Paragraph – </a:t>
            </a:r>
            <a:r>
              <a:rPr lang="en-US" b="1" dirty="0" smtClean="0">
                <a:solidFill>
                  <a:srgbClr val="FFFF00"/>
                </a:solidFill>
              </a:rPr>
              <a:t>Simple</a:t>
            </a:r>
            <a:r>
              <a:rPr lang="en-US" dirty="0" smtClean="0">
                <a:solidFill>
                  <a:srgbClr val="FFFF00"/>
                </a:solidFill>
              </a:rPr>
              <a:t>st form of the Message,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results, and what </a:t>
            </a:r>
            <a:r>
              <a:rPr lang="en-US" b="1" dirty="0" smtClean="0">
                <a:solidFill>
                  <a:schemeClr val="accent2"/>
                </a:solidFill>
              </a:rPr>
              <a:t>Credible</a:t>
            </a:r>
            <a:r>
              <a:rPr lang="en-US" dirty="0" smtClean="0">
                <a:solidFill>
                  <a:srgbClr val="FFFF00"/>
                </a:solidFill>
              </a:rPr>
              <a:t> </a:t>
            </a:r>
            <a:r>
              <a:rPr lang="en-US" b="1" dirty="0" smtClean="0">
                <a:solidFill>
                  <a:srgbClr val="FF0000"/>
                </a:solidFill>
              </a:rPr>
              <a:t>Story</a:t>
            </a:r>
            <a:r>
              <a:rPr lang="en-US" dirty="0" smtClean="0">
                <a:solidFill>
                  <a:srgbClr val="FF0000"/>
                </a:solidFill>
              </a:rPr>
              <a:t> </a:t>
            </a:r>
            <a:r>
              <a:rPr lang="en-US" dirty="0" smtClean="0">
                <a:solidFill>
                  <a:srgbClr val="FFFF00"/>
                </a:solidFill>
              </a:rPr>
              <a:t>will be told</a:t>
            </a:r>
            <a:endParaRPr lang="en-US" dirty="0">
              <a:solidFill>
                <a:srgbClr val="FFFF00"/>
              </a:solidFill>
            </a:endParaRPr>
          </a:p>
        </p:txBody>
      </p:sp>
      <p:sp>
        <p:nvSpPr>
          <p:cNvPr id="19" name="TextBox 18"/>
          <p:cNvSpPr txBox="1"/>
          <p:nvPr/>
        </p:nvSpPr>
        <p:spPr>
          <a:xfrm>
            <a:off x="4953000" y="381000"/>
            <a:ext cx="3647152" cy="646331"/>
          </a:xfrm>
          <a:prstGeom prst="rect">
            <a:avLst/>
          </a:prstGeom>
          <a:noFill/>
        </p:spPr>
        <p:txBody>
          <a:bodyPr wrap="none" rtlCol="0">
            <a:spAutoFit/>
          </a:bodyPr>
          <a:lstStyle/>
          <a:p>
            <a:r>
              <a:rPr lang="en-US" dirty="0" smtClean="0"/>
              <a:t>Introducing Context – Why should</a:t>
            </a:r>
          </a:p>
          <a:p>
            <a:r>
              <a:rPr lang="en-US" dirty="0" smtClean="0"/>
              <a:t>the audience care (</a:t>
            </a:r>
            <a:r>
              <a:rPr lang="en-US" b="1" dirty="0" smtClean="0"/>
              <a:t>Emotion</a:t>
            </a:r>
            <a:r>
              <a:rPr lang="en-US" dirty="0" smtClean="0"/>
              <a:t>)? </a:t>
            </a:r>
            <a:endParaRPr lang="en-US" dirty="0"/>
          </a:p>
        </p:txBody>
      </p:sp>
      <p:sp>
        <p:nvSpPr>
          <p:cNvPr id="20" name="Right Brace 19"/>
          <p:cNvSpPr/>
          <p:nvPr/>
        </p:nvSpPr>
        <p:spPr bwMode="auto">
          <a:xfrm>
            <a:off x="4114800" y="2895600"/>
            <a:ext cx="457200" cy="2133600"/>
          </a:xfrm>
          <a:prstGeom prst="rightBrace">
            <a:avLst>
              <a:gd name="adj1" fmla="val 0"/>
              <a:gd name="adj2" fmla="val 50908"/>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23" name="Rectangle 22"/>
          <p:cNvSpPr/>
          <p:nvPr/>
        </p:nvSpPr>
        <p:spPr bwMode="auto">
          <a:xfrm>
            <a:off x="4800600" y="2895600"/>
            <a:ext cx="4038600" cy="20574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Make the message </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rial" charset="0"/>
              </a:rPr>
              <a:t>Concrete</a:t>
            </a: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a:t>
            </a:r>
          </a:p>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-well-cushioned equations</a:t>
            </a:r>
          </a:p>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-well-presented pictures</a:t>
            </a:r>
          </a:p>
          <a:p>
            <a:pPr algn="r" fontAlgn="base">
              <a:spcBef>
                <a:spcPct val="0"/>
              </a:spcBef>
              <a:spcAft>
                <a:spcPct val="0"/>
              </a:spcAf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-Orwell’s Rules for tight sentences  and punchy paragraphs</a:t>
            </a:r>
          </a:p>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endParaRPr>
          </a:p>
        </p:txBody>
      </p:sp>
      <p:sp>
        <p:nvSpPr>
          <p:cNvPr id="24" name="TextBox 23"/>
          <p:cNvSpPr txBox="1"/>
          <p:nvPr/>
        </p:nvSpPr>
        <p:spPr>
          <a:xfrm>
            <a:off x="3886200" y="5105400"/>
            <a:ext cx="4800600" cy="646331"/>
          </a:xfrm>
          <a:prstGeom prst="rect">
            <a:avLst/>
          </a:prstGeom>
          <a:noFill/>
        </p:spPr>
        <p:txBody>
          <a:bodyPr wrap="square" rtlCol="0">
            <a:spAutoFit/>
          </a:bodyPr>
          <a:lstStyle/>
          <a:p>
            <a:pPr algn="r"/>
            <a:r>
              <a:rPr lang="en-US" dirty="0" smtClean="0">
                <a:solidFill>
                  <a:srgbClr val="FFFF00"/>
                </a:solidFill>
              </a:rPr>
              <a:t>(Summary)</a:t>
            </a:r>
            <a:r>
              <a:rPr lang="en-US" baseline="30000" dirty="0" smtClean="0">
                <a:solidFill>
                  <a:srgbClr val="FFFF00"/>
                </a:solidFill>
              </a:rPr>
              <a:t>-1  </a:t>
            </a:r>
            <a:r>
              <a:rPr lang="en-US" dirty="0" smtClean="0">
                <a:solidFill>
                  <a:srgbClr val="FFFF00"/>
                </a:solidFill>
              </a:rPr>
              <a:t>– the </a:t>
            </a:r>
            <a:r>
              <a:rPr lang="en-US" b="1" dirty="0" smtClean="0">
                <a:solidFill>
                  <a:srgbClr val="FFFF00"/>
                </a:solidFill>
                <a:effectLst>
                  <a:outerShdw blurRad="38100" dist="38100" dir="2700000" algn="tl">
                    <a:srgbClr val="000000">
                      <a:alpha val="43137"/>
                    </a:srgbClr>
                  </a:outerShdw>
                </a:effectLst>
              </a:rPr>
              <a:t>Simple</a:t>
            </a:r>
            <a:r>
              <a:rPr lang="en-US" dirty="0" smtClean="0">
                <a:solidFill>
                  <a:srgbClr val="FFFF00"/>
                </a:solidFill>
              </a:rPr>
              <a:t> message, the</a:t>
            </a:r>
            <a:r>
              <a:rPr lang="en-US" b="1" dirty="0" smtClean="0">
                <a:solidFill>
                  <a:srgbClr val="FFFF00"/>
                </a:solidFill>
              </a:rPr>
              <a:t>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 why it’s </a:t>
            </a:r>
            <a:r>
              <a:rPr lang="en-US" b="1" dirty="0" smtClean="0">
                <a:solidFill>
                  <a:schemeClr val="accent2"/>
                </a:solidFill>
                <a:effectLst>
                  <a:outerShdw blurRad="38100" dist="38100" dir="2700000" algn="tl">
                    <a:srgbClr val="000000">
                      <a:alpha val="43137"/>
                    </a:srgbClr>
                  </a:outerShdw>
                </a:effectLst>
              </a:rPr>
              <a:t>Credible</a:t>
            </a:r>
            <a:endParaRPr lang="en-US" b="1" dirty="0">
              <a:solidFill>
                <a:schemeClr val="accent2"/>
              </a:solidFill>
              <a:effectLst>
                <a:outerShdw blurRad="38100" dist="38100" dir="2700000" algn="tl">
                  <a:srgbClr val="000000">
                    <a:alpha val="43137"/>
                  </a:srgbClr>
                </a:outerShdw>
              </a:effectLst>
            </a:endParaRPr>
          </a:p>
        </p:txBody>
      </p:sp>
      <p:sp>
        <p:nvSpPr>
          <p:cNvPr id="25" name="TextBox 24"/>
          <p:cNvSpPr txBox="1"/>
          <p:nvPr/>
        </p:nvSpPr>
        <p:spPr>
          <a:xfrm>
            <a:off x="4572000" y="5943600"/>
            <a:ext cx="4224233" cy="646331"/>
          </a:xfrm>
          <a:prstGeom prst="rect">
            <a:avLst/>
          </a:prstGeom>
          <a:noFill/>
        </p:spPr>
        <p:txBody>
          <a:bodyPr wrap="none" rtlCol="0">
            <a:spAutoFit/>
          </a:bodyPr>
          <a:lstStyle/>
          <a:p>
            <a:pPr algn="r"/>
            <a:r>
              <a:rPr lang="en-US" dirty="0" smtClean="0">
                <a:solidFill>
                  <a:schemeClr val="accent2">
                    <a:lumMod val="40000"/>
                    <a:lumOff val="60000"/>
                  </a:schemeClr>
                </a:solidFill>
                <a:effectLst>
                  <a:outerShdw blurRad="38100" dist="38100" dir="2700000" algn="tl">
                    <a:srgbClr val="000000">
                      <a:alpha val="43137"/>
                    </a:srgbClr>
                  </a:outerShdw>
                </a:effectLst>
              </a:rPr>
              <a:t>The impact, consequences and why we</a:t>
            </a:r>
          </a:p>
          <a:p>
            <a:pPr algn="r"/>
            <a:r>
              <a:rPr lang="en-US" dirty="0" smtClean="0">
                <a:solidFill>
                  <a:schemeClr val="accent2">
                    <a:lumMod val="40000"/>
                    <a:lumOff val="60000"/>
                  </a:schemeClr>
                </a:solidFill>
                <a:effectLst>
                  <a:outerShdw blurRad="38100" dist="38100" dir="2700000" algn="tl">
                    <a:srgbClr val="000000">
                      <a:alpha val="43137"/>
                    </a:srgbClr>
                  </a:outerShdw>
                </a:effectLst>
              </a:rPr>
              <a:t>should  have an</a:t>
            </a:r>
            <a:r>
              <a:rPr lang="en-US" b="1" dirty="0" smtClean="0">
                <a:solidFill>
                  <a:schemeClr val="accent2">
                    <a:lumMod val="40000"/>
                    <a:lumOff val="60000"/>
                  </a:schemeClr>
                </a:solidFill>
                <a:effectLst>
                  <a:outerShdw blurRad="38100" dist="38100" dir="2700000" algn="tl">
                    <a:srgbClr val="000000">
                      <a:alpha val="43137"/>
                    </a:srgbClr>
                  </a:outerShdw>
                </a:effectLst>
              </a:rPr>
              <a:t> Emotional </a:t>
            </a:r>
            <a:r>
              <a:rPr lang="en-US" dirty="0" smtClean="0">
                <a:solidFill>
                  <a:schemeClr val="accent2">
                    <a:lumMod val="40000"/>
                    <a:lumOff val="60000"/>
                  </a:schemeClr>
                </a:solidFill>
                <a:effectLst>
                  <a:outerShdw blurRad="38100" dist="38100" dir="2700000" algn="tl">
                    <a:srgbClr val="000000">
                      <a:alpha val="43137"/>
                    </a:srgbClr>
                  </a:outerShdw>
                </a:effectLst>
              </a:rPr>
              <a:t>reaction</a:t>
            </a:r>
            <a:endParaRPr lang="en-US" dirty="0">
              <a:solidFill>
                <a:schemeClr val="accent2">
                  <a:lumMod val="40000"/>
                  <a:lumOff val="60000"/>
                </a:schemeClr>
              </a:solidFill>
              <a:effectLst>
                <a:outerShdw blurRad="38100" dist="38100" dir="2700000" algn="tl">
                  <a:srgbClr val="000000">
                    <a:alpha val="43137"/>
                  </a:srgbClr>
                </a:outerShdw>
              </a:effectLst>
            </a:endParaRPr>
          </a:p>
        </p:txBody>
      </p:sp>
      <p:sp>
        <p:nvSpPr>
          <p:cNvPr id="26" name="Title 1"/>
          <p:cNvSpPr>
            <a:spLocks noGrp="1"/>
          </p:cNvSpPr>
          <p:nvPr>
            <p:ph type="title"/>
          </p:nvPr>
        </p:nvSpPr>
        <p:spPr>
          <a:xfrm>
            <a:off x="152400" y="1066800"/>
            <a:ext cx="2590800" cy="1447800"/>
          </a:xfrm>
        </p:spPr>
        <p:txBody>
          <a:bodyPr/>
          <a:lstStyle/>
          <a:p>
            <a:pPr algn="l"/>
            <a:r>
              <a:rPr lang="en-US" dirty="0" smtClean="0"/>
              <a:t>Writing </a:t>
            </a:r>
            <a:br>
              <a:rPr lang="en-US" dirty="0" smtClean="0"/>
            </a:br>
            <a:r>
              <a:rPr lang="en-US" dirty="0" smtClean="0"/>
              <a:t>Model for</a:t>
            </a:r>
            <a:br>
              <a:rPr lang="en-US" dirty="0" smtClean="0"/>
            </a:br>
            <a:r>
              <a:rPr lang="en-US" dirty="0" smtClean="0"/>
              <a:t>Students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Theory of mathematical Writing</a:t>
            </a:r>
            <a:endParaRPr lang="en-US" dirty="0"/>
          </a:p>
        </p:txBody>
      </p:sp>
      <p:sp>
        <p:nvSpPr>
          <p:cNvPr id="4" name="Date Placeholder 3"/>
          <p:cNvSpPr>
            <a:spLocks noGrp="1"/>
          </p:cNvSpPr>
          <p:nvPr>
            <p:ph type="dt" sz="half" idx="4294967295"/>
          </p:nvPr>
        </p:nvSpPr>
        <p:spPr>
          <a:xfrm>
            <a:off x="7086600" y="6248400"/>
            <a:ext cx="2057400" cy="457200"/>
          </a:xfrm>
          <a:prstGeom prst="rect">
            <a:avLst/>
          </a:prstGeom>
        </p:spPr>
        <p:txBody>
          <a:bodyPr/>
          <a:lstStyle/>
          <a:p>
            <a:r>
              <a:rPr lang="en-US" smtClean="0"/>
              <a:t>March 2013</a:t>
            </a:r>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0574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5" name="Isosceles Triangle 4"/>
          <p:cNvSpPr/>
          <p:nvPr/>
        </p:nvSpPr>
        <p:spPr bwMode="auto">
          <a:xfrm>
            <a:off x="16764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16764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2098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2098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2098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2860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5146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4384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7" name="TextBox 16"/>
          <p:cNvSpPr txBox="1"/>
          <p:nvPr/>
        </p:nvSpPr>
        <p:spPr>
          <a:xfrm>
            <a:off x="4343400" y="1143000"/>
            <a:ext cx="4019049" cy="646331"/>
          </a:xfrm>
          <a:prstGeom prst="rect">
            <a:avLst/>
          </a:prstGeom>
          <a:noFill/>
        </p:spPr>
        <p:txBody>
          <a:bodyPr wrap="none" rtlCol="0">
            <a:spAutoFit/>
          </a:bodyPr>
          <a:lstStyle/>
          <a:p>
            <a:pPr algn="r"/>
            <a:r>
              <a:rPr lang="en-US" dirty="0" smtClean="0">
                <a:solidFill>
                  <a:schemeClr val="accent2"/>
                </a:solidFill>
              </a:rPr>
              <a:t>Penultimate Paragraph – What is</a:t>
            </a:r>
          </a:p>
          <a:p>
            <a:pPr algn="r"/>
            <a:r>
              <a:rPr lang="en-US" dirty="0" smtClean="0">
                <a:solidFill>
                  <a:schemeClr val="accent2"/>
                </a:solidFill>
              </a:rPr>
              <a:t>the (</a:t>
            </a:r>
            <a:r>
              <a:rPr lang="en-US" b="1" dirty="0" smtClean="0">
                <a:solidFill>
                  <a:schemeClr val="accent2"/>
                </a:solidFill>
              </a:rPr>
              <a:t>Unexpected</a:t>
            </a:r>
            <a:r>
              <a:rPr lang="en-US" dirty="0" smtClean="0">
                <a:solidFill>
                  <a:schemeClr val="accent2"/>
                </a:solidFill>
              </a:rPr>
              <a:t>) gap in knowledge?</a:t>
            </a:r>
            <a:endParaRPr lang="en-US" dirty="0">
              <a:solidFill>
                <a:schemeClr val="accent2"/>
              </a:solidFill>
            </a:endParaRPr>
          </a:p>
        </p:txBody>
      </p:sp>
      <p:sp>
        <p:nvSpPr>
          <p:cNvPr id="18" name="TextBox 17"/>
          <p:cNvSpPr txBox="1"/>
          <p:nvPr/>
        </p:nvSpPr>
        <p:spPr>
          <a:xfrm>
            <a:off x="4419600" y="1905000"/>
            <a:ext cx="4419600" cy="923330"/>
          </a:xfrm>
          <a:prstGeom prst="rect">
            <a:avLst/>
          </a:prstGeom>
          <a:noFill/>
        </p:spPr>
        <p:txBody>
          <a:bodyPr wrap="square" rtlCol="0">
            <a:spAutoFit/>
          </a:bodyPr>
          <a:lstStyle/>
          <a:p>
            <a:pPr algn="r"/>
            <a:r>
              <a:rPr lang="en-US" dirty="0" smtClean="0">
                <a:solidFill>
                  <a:srgbClr val="FFFF00"/>
                </a:solidFill>
              </a:rPr>
              <a:t>Summary Paragraph – </a:t>
            </a:r>
            <a:r>
              <a:rPr lang="en-US" b="1" dirty="0" smtClean="0">
                <a:solidFill>
                  <a:srgbClr val="FFFF00"/>
                </a:solidFill>
              </a:rPr>
              <a:t>Simple</a:t>
            </a:r>
            <a:r>
              <a:rPr lang="en-US" dirty="0" smtClean="0">
                <a:solidFill>
                  <a:srgbClr val="FFFF00"/>
                </a:solidFill>
              </a:rPr>
              <a:t>st form of the Message,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results, and what </a:t>
            </a:r>
            <a:r>
              <a:rPr lang="en-US" b="1" dirty="0" smtClean="0">
                <a:solidFill>
                  <a:schemeClr val="accent2"/>
                </a:solidFill>
              </a:rPr>
              <a:t>Credible</a:t>
            </a:r>
            <a:r>
              <a:rPr lang="en-US" dirty="0" smtClean="0">
                <a:solidFill>
                  <a:srgbClr val="FFFF00"/>
                </a:solidFill>
              </a:rPr>
              <a:t> </a:t>
            </a:r>
            <a:r>
              <a:rPr lang="en-US" b="1" dirty="0" smtClean="0">
                <a:solidFill>
                  <a:srgbClr val="FF0000"/>
                </a:solidFill>
              </a:rPr>
              <a:t>Story</a:t>
            </a:r>
            <a:r>
              <a:rPr lang="en-US" dirty="0" smtClean="0">
                <a:solidFill>
                  <a:srgbClr val="FF0000"/>
                </a:solidFill>
              </a:rPr>
              <a:t> </a:t>
            </a:r>
            <a:r>
              <a:rPr lang="en-US" dirty="0" smtClean="0">
                <a:solidFill>
                  <a:srgbClr val="FFFF00"/>
                </a:solidFill>
              </a:rPr>
              <a:t>will be told</a:t>
            </a:r>
            <a:endParaRPr lang="en-US" dirty="0">
              <a:solidFill>
                <a:srgbClr val="FFFF00"/>
              </a:solidFill>
            </a:endParaRPr>
          </a:p>
        </p:txBody>
      </p:sp>
      <p:sp>
        <p:nvSpPr>
          <p:cNvPr id="19" name="TextBox 18"/>
          <p:cNvSpPr txBox="1"/>
          <p:nvPr/>
        </p:nvSpPr>
        <p:spPr>
          <a:xfrm>
            <a:off x="4953000" y="381000"/>
            <a:ext cx="3647152" cy="646331"/>
          </a:xfrm>
          <a:prstGeom prst="rect">
            <a:avLst/>
          </a:prstGeom>
          <a:noFill/>
        </p:spPr>
        <p:txBody>
          <a:bodyPr wrap="none" rtlCol="0">
            <a:spAutoFit/>
          </a:bodyPr>
          <a:lstStyle/>
          <a:p>
            <a:r>
              <a:rPr lang="en-US" dirty="0" smtClean="0"/>
              <a:t>Introducing Context – Why should</a:t>
            </a:r>
          </a:p>
          <a:p>
            <a:r>
              <a:rPr lang="en-US" dirty="0" smtClean="0"/>
              <a:t>the audience care (</a:t>
            </a:r>
            <a:r>
              <a:rPr lang="en-US" b="1" dirty="0" smtClean="0"/>
              <a:t>Emotion</a:t>
            </a:r>
            <a:r>
              <a:rPr lang="en-US" dirty="0" smtClean="0"/>
              <a:t>)? </a:t>
            </a:r>
            <a:endParaRPr lang="en-US" dirty="0"/>
          </a:p>
        </p:txBody>
      </p:sp>
      <p:sp>
        <p:nvSpPr>
          <p:cNvPr id="20" name="Right Brace 19"/>
          <p:cNvSpPr/>
          <p:nvPr/>
        </p:nvSpPr>
        <p:spPr bwMode="auto">
          <a:xfrm>
            <a:off x="4114800" y="2895600"/>
            <a:ext cx="457200" cy="2133600"/>
          </a:xfrm>
          <a:prstGeom prst="rightBrace">
            <a:avLst>
              <a:gd name="adj1" fmla="val 0"/>
              <a:gd name="adj2" fmla="val 50908"/>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22" name="Rectangle 21"/>
          <p:cNvSpPr/>
          <p:nvPr/>
        </p:nvSpPr>
        <p:spPr bwMode="auto">
          <a:xfrm>
            <a:off x="228600" y="4038600"/>
            <a:ext cx="3048000" cy="4572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accent2"/>
                </a:solidFill>
                <a:effectLst>
                  <a:outerShdw blurRad="38100" dist="38100" dir="2700000" algn="tl">
                    <a:srgbClr val="000000">
                      <a:alpha val="43137"/>
                    </a:srgbClr>
                  </a:outerShdw>
                </a:effectLst>
                <a:latin typeface="Arial" charset="0"/>
              </a:rPr>
              <a:t>Provide</a:t>
            </a:r>
            <a:r>
              <a:rPr lang="en-US" sz="2000" dirty="0" smtClean="0">
                <a:solidFill>
                  <a:schemeClr val="accent2"/>
                </a:solidFill>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lang="en-US" sz="2000" b="1" dirty="0" smtClean="0">
                <a:solidFill>
                  <a:schemeClr val="accent2"/>
                </a:solidFill>
                <a:latin typeface="Arial" charset="0"/>
              </a:rPr>
              <a:t>Credible</a:t>
            </a:r>
            <a:r>
              <a:rPr lang="en-US" sz="2000" dirty="0" smtClean="0">
                <a:solidFill>
                  <a:schemeClr val="accent2"/>
                </a:solidFill>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accent2"/>
                </a:solidFill>
                <a:effectLst>
                  <a:outerShdw blurRad="38100" dist="38100" dir="2700000" algn="tl">
                    <a:srgbClr val="000000">
                      <a:alpha val="43137"/>
                    </a:srgbClr>
                  </a:outerShdw>
                </a:effectLst>
                <a:latin typeface="Arial" charset="0"/>
              </a:rPr>
              <a:t>support</a:t>
            </a:r>
            <a:endParaRPr kumimoji="0" lang="en-US" sz="2000" b="0" i="0" u="none" strike="noStrike" cap="none" normalizeH="0" baseline="0" dirty="0" smtClean="0">
              <a:ln>
                <a:noFill/>
              </a:ln>
              <a:solidFill>
                <a:schemeClr val="accent2"/>
              </a:solidFill>
              <a:effectLst>
                <a:outerShdw blurRad="38100" dist="38100" dir="2700000" algn="tl">
                  <a:srgbClr val="000000">
                    <a:alpha val="43137"/>
                  </a:srgbClr>
                </a:outerShdw>
              </a:effectLst>
              <a:latin typeface="Arial" charset="0"/>
            </a:endParaRPr>
          </a:p>
        </p:txBody>
      </p:sp>
      <p:sp>
        <p:nvSpPr>
          <p:cNvPr id="23" name="Rectangle 22"/>
          <p:cNvSpPr/>
          <p:nvPr/>
        </p:nvSpPr>
        <p:spPr bwMode="auto">
          <a:xfrm>
            <a:off x="4800600" y="2895600"/>
            <a:ext cx="4038600" cy="20574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Make the message </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rial" charset="0"/>
              </a:rPr>
              <a:t>Concrete</a:t>
            </a: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a:t>
            </a:r>
          </a:p>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-well-cushioned equations</a:t>
            </a:r>
          </a:p>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-well-presented pictures</a:t>
            </a:r>
          </a:p>
          <a:p>
            <a:pPr algn="r" fontAlgn="base">
              <a:spcBef>
                <a:spcPct val="0"/>
              </a:spcBef>
              <a:spcAft>
                <a:spcPct val="0"/>
              </a:spcAf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-Orwell’s Rules for tight sentences  and punchy paragraphs</a:t>
            </a:r>
          </a:p>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endParaRPr>
          </a:p>
        </p:txBody>
      </p:sp>
      <p:sp>
        <p:nvSpPr>
          <p:cNvPr id="24" name="TextBox 23"/>
          <p:cNvSpPr txBox="1"/>
          <p:nvPr/>
        </p:nvSpPr>
        <p:spPr>
          <a:xfrm>
            <a:off x="3886200" y="5105400"/>
            <a:ext cx="4800600" cy="646331"/>
          </a:xfrm>
          <a:prstGeom prst="rect">
            <a:avLst/>
          </a:prstGeom>
          <a:noFill/>
        </p:spPr>
        <p:txBody>
          <a:bodyPr wrap="square" rtlCol="0">
            <a:spAutoFit/>
          </a:bodyPr>
          <a:lstStyle/>
          <a:p>
            <a:pPr algn="r"/>
            <a:r>
              <a:rPr lang="en-US" dirty="0" smtClean="0">
                <a:solidFill>
                  <a:srgbClr val="FFFF00"/>
                </a:solidFill>
              </a:rPr>
              <a:t>(Summary)</a:t>
            </a:r>
            <a:r>
              <a:rPr lang="en-US" baseline="30000" dirty="0" smtClean="0">
                <a:solidFill>
                  <a:srgbClr val="FFFF00"/>
                </a:solidFill>
              </a:rPr>
              <a:t>-1  </a:t>
            </a:r>
            <a:r>
              <a:rPr lang="en-US" dirty="0" smtClean="0">
                <a:solidFill>
                  <a:srgbClr val="FFFF00"/>
                </a:solidFill>
              </a:rPr>
              <a:t>– the </a:t>
            </a:r>
            <a:r>
              <a:rPr lang="en-US" b="1" dirty="0" smtClean="0">
                <a:solidFill>
                  <a:srgbClr val="FFFF00"/>
                </a:solidFill>
                <a:effectLst>
                  <a:outerShdw blurRad="38100" dist="38100" dir="2700000" algn="tl">
                    <a:srgbClr val="000000">
                      <a:alpha val="43137"/>
                    </a:srgbClr>
                  </a:outerShdw>
                </a:effectLst>
              </a:rPr>
              <a:t>Simple</a:t>
            </a:r>
            <a:r>
              <a:rPr lang="en-US" dirty="0" smtClean="0">
                <a:solidFill>
                  <a:srgbClr val="FFFF00"/>
                </a:solidFill>
              </a:rPr>
              <a:t> message, the</a:t>
            </a:r>
            <a:r>
              <a:rPr lang="en-US" b="1" dirty="0" smtClean="0">
                <a:solidFill>
                  <a:srgbClr val="FFFF00"/>
                </a:solidFill>
              </a:rPr>
              <a:t>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 why it’s </a:t>
            </a:r>
            <a:r>
              <a:rPr lang="en-US" b="1" dirty="0" smtClean="0">
                <a:solidFill>
                  <a:schemeClr val="accent2"/>
                </a:solidFill>
                <a:effectLst>
                  <a:outerShdw blurRad="38100" dist="38100" dir="2700000" algn="tl">
                    <a:srgbClr val="000000">
                      <a:alpha val="43137"/>
                    </a:srgbClr>
                  </a:outerShdw>
                </a:effectLst>
              </a:rPr>
              <a:t>Credible</a:t>
            </a:r>
            <a:endParaRPr lang="en-US" b="1" dirty="0">
              <a:solidFill>
                <a:schemeClr val="accent2"/>
              </a:solidFill>
              <a:effectLst>
                <a:outerShdw blurRad="38100" dist="38100" dir="2700000" algn="tl">
                  <a:srgbClr val="000000">
                    <a:alpha val="43137"/>
                  </a:srgbClr>
                </a:outerShdw>
              </a:effectLst>
            </a:endParaRPr>
          </a:p>
        </p:txBody>
      </p:sp>
      <p:sp>
        <p:nvSpPr>
          <p:cNvPr id="25" name="TextBox 24"/>
          <p:cNvSpPr txBox="1"/>
          <p:nvPr/>
        </p:nvSpPr>
        <p:spPr>
          <a:xfrm>
            <a:off x="4572000" y="5943600"/>
            <a:ext cx="4224233" cy="646331"/>
          </a:xfrm>
          <a:prstGeom prst="rect">
            <a:avLst/>
          </a:prstGeom>
          <a:noFill/>
        </p:spPr>
        <p:txBody>
          <a:bodyPr wrap="none" rtlCol="0">
            <a:spAutoFit/>
          </a:bodyPr>
          <a:lstStyle/>
          <a:p>
            <a:pPr algn="r"/>
            <a:r>
              <a:rPr lang="en-US" dirty="0" smtClean="0">
                <a:solidFill>
                  <a:schemeClr val="accent2">
                    <a:lumMod val="40000"/>
                    <a:lumOff val="60000"/>
                  </a:schemeClr>
                </a:solidFill>
                <a:effectLst>
                  <a:outerShdw blurRad="38100" dist="38100" dir="2700000" algn="tl">
                    <a:srgbClr val="000000">
                      <a:alpha val="43137"/>
                    </a:srgbClr>
                  </a:outerShdw>
                </a:effectLst>
              </a:rPr>
              <a:t>The impact, consequences and why we</a:t>
            </a:r>
          </a:p>
          <a:p>
            <a:pPr algn="r"/>
            <a:r>
              <a:rPr lang="en-US" dirty="0" smtClean="0">
                <a:solidFill>
                  <a:schemeClr val="accent2">
                    <a:lumMod val="40000"/>
                    <a:lumOff val="60000"/>
                  </a:schemeClr>
                </a:solidFill>
                <a:effectLst>
                  <a:outerShdw blurRad="38100" dist="38100" dir="2700000" algn="tl">
                    <a:srgbClr val="000000">
                      <a:alpha val="43137"/>
                    </a:srgbClr>
                  </a:outerShdw>
                </a:effectLst>
              </a:rPr>
              <a:t>should  have an</a:t>
            </a:r>
            <a:r>
              <a:rPr lang="en-US" b="1" dirty="0" smtClean="0">
                <a:solidFill>
                  <a:schemeClr val="accent2">
                    <a:lumMod val="40000"/>
                    <a:lumOff val="60000"/>
                  </a:schemeClr>
                </a:solidFill>
                <a:effectLst>
                  <a:outerShdw blurRad="38100" dist="38100" dir="2700000" algn="tl">
                    <a:srgbClr val="000000">
                      <a:alpha val="43137"/>
                    </a:srgbClr>
                  </a:outerShdw>
                </a:effectLst>
              </a:rPr>
              <a:t> Emotional </a:t>
            </a:r>
            <a:r>
              <a:rPr lang="en-US" dirty="0" smtClean="0">
                <a:solidFill>
                  <a:schemeClr val="accent2">
                    <a:lumMod val="40000"/>
                    <a:lumOff val="60000"/>
                  </a:schemeClr>
                </a:solidFill>
                <a:effectLst>
                  <a:outerShdw blurRad="38100" dist="38100" dir="2700000" algn="tl">
                    <a:srgbClr val="000000">
                      <a:alpha val="43137"/>
                    </a:srgbClr>
                  </a:outerShdw>
                </a:effectLst>
              </a:rPr>
              <a:t>reaction</a:t>
            </a:r>
            <a:endParaRPr lang="en-US" dirty="0">
              <a:solidFill>
                <a:schemeClr val="accent2">
                  <a:lumMod val="40000"/>
                  <a:lumOff val="60000"/>
                </a:schemeClr>
              </a:solidFill>
              <a:effectLst>
                <a:outerShdw blurRad="38100" dist="38100" dir="2700000" algn="tl">
                  <a:srgbClr val="000000">
                    <a:alpha val="43137"/>
                  </a:srgbClr>
                </a:outerShdw>
              </a:effectLst>
            </a:endParaRPr>
          </a:p>
        </p:txBody>
      </p:sp>
      <p:sp>
        <p:nvSpPr>
          <p:cNvPr id="26" name="Title 1"/>
          <p:cNvSpPr>
            <a:spLocks noGrp="1"/>
          </p:cNvSpPr>
          <p:nvPr>
            <p:ph type="title"/>
          </p:nvPr>
        </p:nvSpPr>
        <p:spPr>
          <a:xfrm>
            <a:off x="152400" y="1066800"/>
            <a:ext cx="2590800" cy="1447800"/>
          </a:xfrm>
        </p:spPr>
        <p:txBody>
          <a:bodyPr/>
          <a:lstStyle/>
          <a:p>
            <a:pPr algn="l"/>
            <a:r>
              <a:rPr lang="en-US" dirty="0" smtClean="0"/>
              <a:t>Writing </a:t>
            </a:r>
            <a:br>
              <a:rPr lang="en-US" dirty="0" smtClean="0"/>
            </a:br>
            <a:r>
              <a:rPr lang="en-US" dirty="0" smtClean="0"/>
              <a:t>Model for</a:t>
            </a:r>
            <a:br>
              <a:rPr lang="en-US" dirty="0" smtClean="0"/>
            </a:br>
            <a:r>
              <a:rPr lang="en-US" dirty="0" smtClean="0"/>
              <a:t>Students</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0574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5" name="Isosceles Triangle 4"/>
          <p:cNvSpPr/>
          <p:nvPr/>
        </p:nvSpPr>
        <p:spPr bwMode="auto">
          <a:xfrm>
            <a:off x="16764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16764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2098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2098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2098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2860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5146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4384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7" name="TextBox 16"/>
          <p:cNvSpPr txBox="1"/>
          <p:nvPr/>
        </p:nvSpPr>
        <p:spPr>
          <a:xfrm>
            <a:off x="4343400" y="1143000"/>
            <a:ext cx="4019049" cy="646331"/>
          </a:xfrm>
          <a:prstGeom prst="rect">
            <a:avLst/>
          </a:prstGeom>
          <a:noFill/>
        </p:spPr>
        <p:txBody>
          <a:bodyPr wrap="none" rtlCol="0">
            <a:spAutoFit/>
          </a:bodyPr>
          <a:lstStyle/>
          <a:p>
            <a:pPr algn="r"/>
            <a:r>
              <a:rPr lang="en-US" dirty="0" smtClean="0">
                <a:solidFill>
                  <a:schemeClr val="accent2"/>
                </a:solidFill>
              </a:rPr>
              <a:t>Penultimate Paragraph – What is</a:t>
            </a:r>
          </a:p>
          <a:p>
            <a:pPr algn="r"/>
            <a:r>
              <a:rPr lang="en-US" dirty="0" smtClean="0">
                <a:solidFill>
                  <a:schemeClr val="accent2"/>
                </a:solidFill>
              </a:rPr>
              <a:t>the (</a:t>
            </a:r>
            <a:r>
              <a:rPr lang="en-US" b="1" dirty="0" smtClean="0">
                <a:solidFill>
                  <a:schemeClr val="accent2"/>
                </a:solidFill>
              </a:rPr>
              <a:t>Unexpected</a:t>
            </a:r>
            <a:r>
              <a:rPr lang="en-US" dirty="0" smtClean="0">
                <a:solidFill>
                  <a:schemeClr val="accent2"/>
                </a:solidFill>
              </a:rPr>
              <a:t>) gap in knowledge?</a:t>
            </a:r>
            <a:endParaRPr lang="en-US" dirty="0">
              <a:solidFill>
                <a:schemeClr val="accent2"/>
              </a:solidFill>
            </a:endParaRPr>
          </a:p>
        </p:txBody>
      </p:sp>
      <p:sp>
        <p:nvSpPr>
          <p:cNvPr id="18" name="TextBox 17"/>
          <p:cNvSpPr txBox="1"/>
          <p:nvPr/>
        </p:nvSpPr>
        <p:spPr>
          <a:xfrm>
            <a:off x="4419600" y="1905000"/>
            <a:ext cx="4419600" cy="923330"/>
          </a:xfrm>
          <a:prstGeom prst="rect">
            <a:avLst/>
          </a:prstGeom>
          <a:noFill/>
        </p:spPr>
        <p:txBody>
          <a:bodyPr wrap="square" rtlCol="0">
            <a:spAutoFit/>
          </a:bodyPr>
          <a:lstStyle/>
          <a:p>
            <a:pPr algn="r"/>
            <a:r>
              <a:rPr lang="en-US" dirty="0" smtClean="0">
                <a:solidFill>
                  <a:srgbClr val="FFFF00"/>
                </a:solidFill>
              </a:rPr>
              <a:t>Summary Paragraph – </a:t>
            </a:r>
            <a:r>
              <a:rPr lang="en-US" b="1" dirty="0" smtClean="0">
                <a:solidFill>
                  <a:srgbClr val="FFFF00"/>
                </a:solidFill>
              </a:rPr>
              <a:t>Simple</a:t>
            </a:r>
            <a:r>
              <a:rPr lang="en-US" dirty="0" smtClean="0">
                <a:solidFill>
                  <a:srgbClr val="FFFF00"/>
                </a:solidFill>
              </a:rPr>
              <a:t>st form of the Message,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results, and what </a:t>
            </a:r>
            <a:r>
              <a:rPr lang="en-US" b="1" dirty="0" smtClean="0">
                <a:solidFill>
                  <a:schemeClr val="accent2"/>
                </a:solidFill>
              </a:rPr>
              <a:t>Credible</a:t>
            </a:r>
            <a:r>
              <a:rPr lang="en-US" dirty="0" smtClean="0">
                <a:solidFill>
                  <a:srgbClr val="FFFF00"/>
                </a:solidFill>
              </a:rPr>
              <a:t> </a:t>
            </a:r>
            <a:r>
              <a:rPr lang="en-US" b="1" dirty="0" smtClean="0">
                <a:solidFill>
                  <a:srgbClr val="FF0000"/>
                </a:solidFill>
              </a:rPr>
              <a:t>Story</a:t>
            </a:r>
            <a:r>
              <a:rPr lang="en-US" dirty="0" smtClean="0">
                <a:solidFill>
                  <a:srgbClr val="FF0000"/>
                </a:solidFill>
              </a:rPr>
              <a:t> </a:t>
            </a:r>
            <a:r>
              <a:rPr lang="en-US" dirty="0" smtClean="0">
                <a:solidFill>
                  <a:srgbClr val="FFFF00"/>
                </a:solidFill>
              </a:rPr>
              <a:t>will be told</a:t>
            </a:r>
            <a:endParaRPr lang="en-US" dirty="0">
              <a:solidFill>
                <a:srgbClr val="FFFF00"/>
              </a:solidFill>
            </a:endParaRPr>
          </a:p>
        </p:txBody>
      </p:sp>
      <p:sp>
        <p:nvSpPr>
          <p:cNvPr id="19" name="TextBox 18"/>
          <p:cNvSpPr txBox="1"/>
          <p:nvPr/>
        </p:nvSpPr>
        <p:spPr>
          <a:xfrm>
            <a:off x="4953000" y="381000"/>
            <a:ext cx="3647152" cy="646331"/>
          </a:xfrm>
          <a:prstGeom prst="rect">
            <a:avLst/>
          </a:prstGeom>
          <a:noFill/>
        </p:spPr>
        <p:txBody>
          <a:bodyPr wrap="none" rtlCol="0">
            <a:spAutoFit/>
          </a:bodyPr>
          <a:lstStyle/>
          <a:p>
            <a:r>
              <a:rPr lang="en-US" dirty="0" smtClean="0"/>
              <a:t>Introducing Context – Why should</a:t>
            </a:r>
          </a:p>
          <a:p>
            <a:r>
              <a:rPr lang="en-US" dirty="0" smtClean="0"/>
              <a:t>the audience care (</a:t>
            </a:r>
            <a:r>
              <a:rPr lang="en-US" b="1" dirty="0" smtClean="0"/>
              <a:t>Emotion</a:t>
            </a:r>
            <a:r>
              <a:rPr lang="en-US" dirty="0" smtClean="0"/>
              <a:t>)? </a:t>
            </a:r>
            <a:endParaRPr lang="en-US" dirty="0"/>
          </a:p>
        </p:txBody>
      </p:sp>
      <p:sp>
        <p:nvSpPr>
          <p:cNvPr id="20" name="Right Brace 19"/>
          <p:cNvSpPr/>
          <p:nvPr/>
        </p:nvSpPr>
        <p:spPr bwMode="auto">
          <a:xfrm>
            <a:off x="4114800" y="2895600"/>
            <a:ext cx="457200" cy="2133600"/>
          </a:xfrm>
          <a:prstGeom prst="rightBrace">
            <a:avLst>
              <a:gd name="adj1" fmla="val 0"/>
              <a:gd name="adj2" fmla="val 50908"/>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21" name="Rectangle 20"/>
          <p:cNvSpPr/>
          <p:nvPr/>
        </p:nvSpPr>
        <p:spPr bwMode="auto">
          <a:xfrm>
            <a:off x="152400" y="3352800"/>
            <a:ext cx="1828800" cy="4572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Tell the </a:t>
            </a:r>
            <a:r>
              <a:rPr lang="en-US" sz="2000" b="1" dirty="0" smtClean="0">
                <a:solidFill>
                  <a:srgbClr val="FF0000"/>
                </a:solidFill>
                <a:latin typeface="Arial" charset="0"/>
              </a:rPr>
              <a:t>Story</a:t>
            </a:r>
            <a:endParaRPr kumimoji="0" lang="en-US" sz="2000" b="1" i="0" u="none" strike="noStrike" cap="none" normalizeH="0" baseline="0" dirty="0" smtClean="0">
              <a:ln>
                <a:noFill/>
              </a:ln>
              <a:solidFill>
                <a:srgbClr val="FF0000"/>
              </a:solidFill>
              <a:latin typeface="Arial" charset="0"/>
            </a:endParaRPr>
          </a:p>
        </p:txBody>
      </p:sp>
      <p:sp>
        <p:nvSpPr>
          <p:cNvPr id="22" name="Rectangle 21"/>
          <p:cNvSpPr/>
          <p:nvPr/>
        </p:nvSpPr>
        <p:spPr bwMode="auto">
          <a:xfrm>
            <a:off x="228600" y="4038600"/>
            <a:ext cx="3048000" cy="4572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accent2"/>
                </a:solidFill>
                <a:effectLst>
                  <a:outerShdw blurRad="38100" dist="38100" dir="2700000" algn="tl">
                    <a:srgbClr val="000000">
                      <a:alpha val="43137"/>
                    </a:srgbClr>
                  </a:outerShdw>
                </a:effectLst>
                <a:latin typeface="Arial" charset="0"/>
              </a:rPr>
              <a:t>Provide</a:t>
            </a:r>
            <a:r>
              <a:rPr lang="en-US" sz="2000" dirty="0" smtClean="0">
                <a:solidFill>
                  <a:schemeClr val="accent2"/>
                </a:solidFill>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lang="en-US" sz="2000" b="1" dirty="0" smtClean="0">
                <a:solidFill>
                  <a:schemeClr val="accent2"/>
                </a:solidFill>
                <a:latin typeface="Arial" charset="0"/>
              </a:rPr>
              <a:t>Credible</a:t>
            </a:r>
            <a:r>
              <a:rPr lang="en-US" sz="2000" dirty="0" smtClean="0">
                <a:solidFill>
                  <a:schemeClr val="accent2"/>
                </a:solidFill>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accent2"/>
                </a:solidFill>
                <a:effectLst>
                  <a:outerShdw blurRad="38100" dist="38100" dir="2700000" algn="tl">
                    <a:srgbClr val="000000">
                      <a:alpha val="43137"/>
                    </a:srgbClr>
                  </a:outerShdw>
                </a:effectLst>
                <a:latin typeface="Arial" charset="0"/>
              </a:rPr>
              <a:t>support</a:t>
            </a:r>
            <a:endParaRPr kumimoji="0" lang="en-US" sz="2000" b="0" i="0" u="none" strike="noStrike" cap="none" normalizeH="0" baseline="0" dirty="0" smtClean="0">
              <a:ln>
                <a:noFill/>
              </a:ln>
              <a:solidFill>
                <a:schemeClr val="accent2"/>
              </a:solidFill>
              <a:effectLst>
                <a:outerShdw blurRad="38100" dist="38100" dir="2700000" algn="tl">
                  <a:srgbClr val="000000">
                    <a:alpha val="43137"/>
                  </a:srgbClr>
                </a:outerShdw>
              </a:effectLst>
              <a:latin typeface="Arial" charset="0"/>
            </a:endParaRPr>
          </a:p>
        </p:txBody>
      </p:sp>
      <p:sp>
        <p:nvSpPr>
          <p:cNvPr id="23" name="Rectangle 22"/>
          <p:cNvSpPr/>
          <p:nvPr/>
        </p:nvSpPr>
        <p:spPr bwMode="auto">
          <a:xfrm>
            <a:off x="4800600" y="2895600"/>
            <a:ext cx="4038600" cy="20574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Make the message </a:t>
            </a:r>
            <a:r>
              <a:rPr lang="en-US" sz="2000" b="1" dirty="0" smtClean="0">
                <a:solidFill>
                  <a:schemeClr val="bg1">
                    <a:lumMod val="60000"/>
                    <a:lumOff val="40000"/>
                  </a:schemeClr>
                </a:solidFill>
                <a:effectLst>
                  <a:outerShdw blurRad="38100" dist="38100" dir="2700000" algn="tl">
                    <a:srgbClr val="000000">
                      <a:alpha val="43137"/>
                    </a:srgbClr>
                  </a:outerShdw>
                </a:effectLst>
                <a:latin typeface="Arial" charset="0"/>
              </a:rPr>
              <a:t>Concrete</a:t>
            </a: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a:t>
            </a:r>
          </a:p>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-well-cushioned equations</a:t>
            </a:r>
          </a:p>
          <a:p>
            <a:pPr marL="0" marR="0" indent="0" algn="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-well-presented pictures</a:t>
            </a:r>
          </a:p>
          <a:p>
            <a:pPr algn="r" fontAlgn="base">
              <a:spcBef>
                <a:spcPct val="0"/>
              </a:spcBef>
              <a:spcAft>
                <a:spcPct val="0"/>
              </a:spcAf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-Orwell’s Rules for tight sentences  and punchy paragraphs</a:t>
            </a:r>
          </a:p>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endParaRPr>
          </a:p>
        </p:txBody>
      </p:sp>
      <p:sp>
        <p:nvSpPr>
          <p:cNvPr id="24" name="TextBox 23"/>
          <p:cNvSpPr txBox="1"/>
          <p:nvPr/>
        </p:nvSpPr>
        <p:spPr>
          <a:xfrm>
            <a:off x="3886200" y="5105400"/>
            <a:ext cx="4800600" cy="646331"/>
          </a:xfrm>
          <a:prstGeom prst="rect">
            <a:avLst/>
          </a:prstGeom>
          <a:noFill/>
        </p:spPr>
        <p:txBody>
          <a:bodyPr wrap="square" rtlCol="0">
            <a:spAutoFit/>
          </a:bodyPr>
          <a:lstStyle/>
          <a:p>
            <a:pPr algn="r"/>
            <a:r>
              <a:rPr lang="en-US" dirty="0" smtClean="0">
                <a:solidFill>
                  <a:srgbClr val="FFFF00"/>
                </a:solidFill>
              </a:rPr>
              <a:t>(Summary)</a:t>
            </a:r>
            <a:r>
              <a:rPr lang="en-US" baseline="30000" dirty="0" smtClean="0">
                <a:solidFill>
                  <a:srgbClr val="FFFF00"/>
                </a:solidFill>
              </a:rPr>
              <a:t>-1  </a:t>
            </a:r>
            <a:r>
              <a:rPr lang="en-US" dirty="0" smtClean="0">
                <a:solidFill>
                  <a:srgbClr val="FFFF00"/>
                </a:solidFill>
              </a:rPr>
              <a:t>– the </a:t>
            </a:r>
            <a:r>
              <a:rPr lang="en-US" b="1" dirty="0" smtClean="0">
                <a:solidFill>
                  <a:srgbClr val="FFFF00"/>
                </a:solidFill>
                <a:effectLst>
                  <a:outerShdw blurRad="38100" dist="38100" dir="2700000" algn="tl">
                    <a:srgbClr val="000000">
                      <a:alpha val="43137"/>
                    </a:srgbClr>
                  </a:outerShdw>
                </a:effectLst>
              </a:rPr>
              <a:t>Simple</a:t>
            </a:r>
            <a:r>
              <a:rPr lang="en-US" dirty="0" smtClean="0">
                <a:solidFill>
                  <a:srgbClr val="FFFF00"/>
                </a:solidFill>
              </a:rPr>
              <a:t> message, the</a:t>
            </a:r>
            <a:r>
              <a:rPr lang="en-US" b="1" dirty="0" smtClean="0">
                <a:solidFill>
                  <a:srgbClr val="FFFF00"/>
                </a:solidFill>
              </a:rPr>
              <a:t> </a:t>
            </a:r>
            <a:r>
              <a:rPr lang="en-US" b="1" dirty="0" smtClean="0">
                <a:solidFill>
                  <a:schemeClr val="accent2">
                    <a:lumMod val="40000"/>
                    <a:lumOff val="60000"/>
                  </a:schemeClr>
                </a:solidFill>
                <a:effectLst>
                  <a:outerShdw blurRad="38100" dist="38100" dir="2700000" algn="tl">
                    <a:srgbClr val="000000">
                      <a:alpha val="43137"/>
                    </a:srgbClr>
                  </a:outerShdw>
                </a:effectLst>
              </a:rPr>
              <a:t>Unexpected</a:t>
            </a:r>
            <a:r>
              <a:rPr lang="en-US" b="1" dirty="0" smtClean="0">
                <a:solidFill>
                  <a:srgbClr val="FFFF00"/>
                </a:solidFill>
              </a:rPr>
              <a:t> </a:t>
            </a:r>
            <a:r>
              <a:rPr lang="en-US" dirty="0" smtClean="0">
                <a:solidFill>
                  <a:srgbClr val="FFFF00"/>
                </a:solidFill>
              </a:rPr>
              <a:t>result why it’s </a:t>
            </a:r>
            <a:r>
              <a:rPr lang="en-US" b="1" dirty="0" smtClean="0">
                <a:solidFill>
                  <a:schemeClr val="accent2"/>
                </a:solidFill>
                <a:effectLst>
                  <a:outerShdw blurRad="38100" dist="38100" dir="2700000" algn="tl">
                    <a:srgbClr val="000000">
                      <a:alpha val="43137"/>
                    </a:srgbClr>
                  </a:outerShdw>
                </a:effectLst>
              </a:rPr>
              <a:t>Credible</a:t>
            </a:r>
            <a:endParaRPr lang="en-US" b="1" dirty="0">
              <a:solidFill>
                <a:schemeClr val="accent2"/>
              </a:solidFill>
              <a:effectLst>
                <a:outerShdw blurRad="38100" dist="38100" dir="2700000" algn="tl">
                  <a:srgbClr val="000000">
                    <a:alpha val="43137"/>
                  </a:srgbClr>
                </a:outerShdw>
              </a:effectLst>
            </a:endParaRPr>
          </a:p>
        </p:txBody>
      </p:sp>
      <p:sp>
        <p:nvSpPr>
          <p:cNvPr id="25" name="TextBox 24"/>
          <p:cNvSpPr txBox="1"/>
          <p:nvPr/>
        </p:nvSpPr>
        <p:spPr>
          <a:xfrm>
            <a:off x="4572000" y="5943600"/>
            <a:ext cx="4224233" cy="646331"/>
          </a:xfrm>
          <a:prstGeom prst="rect">
            <a:avLst/>
          </a:prstGeom>
          <a:noFill/>
        </p:spPr>
        <p:txBody>
          <a:bodyPr wrap="none" rtlCol="0">
            <a:spAutoFit/>
          </a:bodyPr>
          <a:lstStyle/>
          <a:p>
            <a:pPr algn="r"/>
            <a:r>
              <a:rPr lang="en-US" dirty="0" smtClean="0">
                <a:solidFill>
                  <a:schemeClr val="accent2">
                    <a:lumMod val="40000"/>
                    <a:lumOff val="60000"/>
                  </a:schemeClr>
                </a:solidFill>
                <a:effectLst>
                  <a:outerShdw blurRad="38100" dist="38100" dir="2700000" algn="tl">
                    <a:srgbClr val="000000">
                      <a:alpha val="43137"/>
                    </a:srgbClr>
                  </a:outerShdw>
                </a:effectLst>
              </a:rPr>
              <a:t>The impact, consequences and why we</a:t>
            </a:r>
          </a:p>
          <a:p>
            <a:pPr algn="r"/>
            <a:r>
              <a:rPr lang="en-US" dirty="0" smtClean="0">
                <a:solidFill>
                  <a:schemeClr val="accent2">
                    <a:lumMod val="40000"/>
                    <a:lumOff val="60000"/>
                  </a:schemeClr>
                </a:solidFill>
                <a:effectLst>
                  <a:outerShdw blurRad="38100" dist="38100" dir="2700000" algn="tl">
                    <a:srgbClr val="000000">
                      <a:alpha val="43137"/>
                    </a:srgbClr>
                  </a:outerShdw>
                </a:effectLst>
              </a:rPr>
              <a:t>should  have an</a:t>
            </a:r>
            <a:r>
              <a:rPr lang="en-US" b="1" dirty="0" smtClean="0">
                <a:solidFill>
                  <a:schemeClr val="accent2">
                    <a:lumMod val="40000"/>
                    <a:lumOff val="60000"/>
                  </a:schemeClr>
                </a:solidFill>
                <a:effectLst>
                  <a:outerShdw blurRad="38100" dist="38100" dir="2700000" algn="tl">
                    <a:srgbClr val="000000">
                      <a:alpha val="43137"/>
                    </a:srgbClr>
                  </a:outerShdw>
                </a:effectLst>
              </a:rPr>
              <a:t> Emotional </a:t>
            </a:r>
            <a:r>
              <a:rPr lang="en-US" dirty="0" smtClean="0">
                <a:solidFill>
                  <a:schemeClr val="accent2">
                    <a:lumMod val="40000"/>
                    <a:lumOff val="60000"/>
                  </a:schemeClr>
                </a:solidFill>
                <a:effectLst>
                  <a:outerShdw blurRad="38100" dist="38100" dir="2700000" algn="tl">
                    <a:srgbClr val="000000">
                      <a:alpha val="43137"/>
                    </a:srgbClr>
                  </a:outerShdw>
                </a:effectLst>
              </a:rPr>
              <a:t>reaction</a:t>
            </a:r>
            <a:endParaRPr lang="en-US" dirty="0">
              <a:solidFill>
                <a:schemeClr val="accent2">
                  <a:lumMod val="40000"/>
                  <a:lumOff val="60000"/>
                </a:schemeClr>
              </a:solidFill>
              <a:effectLst>
                <a:outerShdw blurRad="38100" dist="38100" dir="2700000" algn="tl">
                  <a:srgbClr val="000000">
                    <a:alpha val="43137"/>
                  </a:srgbClr>
                </a:outerShdw>
              </a:effectLst>
            </a:endParaRPr>
          </a:p>
        </p:txBody>
      </p:sp>
      <p:sp>
        <p:nvSpPr>
          <p:cNvPr id="26" name="Title 1"/>
          <p:cNvSpPr>
            <a:spLocks noGrp="1"/>
          </p:cNvSpPr>
          <p:nvPr>
            <p:ph type="title"/>
          </p:nvPr>
        </p:nvSpPr>
        <p:spPr>
          <a:xfrm>
            <a:off x="152400" y="1066800"/>
            <a:ext cx="2590800" cy="1447800"/>
          </a:xfrm>
        </p:spPr>
        <p:txBody>
          <a:bodyPr/>
          <a:lstStyle/>
          <a:p>
            <a:pPr algn="l"/>
            <a:r>
              <a:rPr lang="en-US" dirty="0" smtClean="0"/>
              <a:t>Writing </a:t>
            </a:r>
            <a:br>
              <a:rPr lang="en-US" dirty="0" smtClean="0"/>
            </a:br>
            <a:r>
              <a:rPr lang="en-US" dirty="0" smtClean="0"/>
              <a:t>Model for</a:t>
            </a:r>
            <a:br>
              <a:rPr lang="en-US" dirty="0" smtClean="0"/>
            </a:br>
            <a:r>
              <a:rPr lang="en-US" dirty="0" smtClean="0"/>
              <a:t>Students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pic>
        <p:nvPicPr>
          <p:cNvPr id="17" name="Picture 16" descr="circuit_diagram.png"/>
          <p:cNvPicPr>
            <a:picLocks noChangeAspect="1"/>
          </p:cNvPicPr>
          <p:nvPr/>
        </p:nvPicPr>
        <p:blipFill>
          <a:blip r:embed="rId2" cstate="print"/>
          <a:stretch>
            <a:fillRect/>
          </a:stretch>
        </p:blipFill>
        <p:spPr>
          <a:xfrm>
            <a:off x="3810000" y="228600"/>
            <a:ext cx="5029200" cy="6469998"/>
          </a:xfrm>
          <a:prstGeom prst="rect">
            <a:avLst/>
          </a:prstGeom>
        </p:spPr>
      </p:pic>
      <p:sp>
        <p:nvSpPr>
          <p:cNvPr id="5" name="TextBox 4"/>
          <p:cNvSpPr txBox="1"/>
          <p:nvPr/>
        </p:nvSpPr>
        <p:spPr>
          <a:xfrm>
            <a:off x="228600" y="1447800"/>
            <a:ext cx="2864887" cy="369332"/>
          </a:xfrm>
          <a:prstGeom prst="rect">
            <a:avLst/>
          </a:prstGeom>
          <a:noFill/>
        </p:spPr>
        <p:txBody>
          <a:bodyPr wrap="none" rtlCol="0">
            <a:spAutoFit/>
          </a:bodyPr>
          <a:lstStyle/>
          <a:p>
            <a:r>
              <a:rPr lang="en-US" dirty="0" smtClean="0"/>
              <a:t>(how students see writing)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pic>
        <p:nvPicPr>
          <p:cNvPr id="17" name="Picture 16" descr="circuit_diagram.png"/>
          <p:cNvPicPr>
            <a:picLocks noChangeAspect="1"/>
          </p:cNvPicPr>
          <p:nvPr/>
        </p:nvPicPr>
        <p:blipFill>
          <a:blip r:embed="rId2" cstate="print"/>
          <a:stretch>
            <a:fillRect/>
          </a:stretch>
        </p:blipFill>
        <p:spPr>
          <a:xfrm>
            <a:off x="3810000" y="228600"/>
            <a:ext cx="5029200" cy="6469998"/>
          </a:xfrm>
          <a:prstGeom prst="rect">
            <a:avLst/>
          </a:prstGeom>
        </p:spPr>
      </p:pic>
      <p:sp>
        <p:nvSpPr>
          <p:cNvPr id="5" name="TextBox 4"/>
          <p:cNvSpPr txBox="1"/>
          <p:nvPr/>
        </p:nvSpPr>
        <p:spPr>
          <a:xfrm>
            <a:off x="838200" y="4572000"/>
            <a:ext cx="1637628" cy="830997"/>
          </a:xfrm>
          <a:prstGeom prst="rect">
            <a:avLst/>
          </a:prstGeom>
          <a:noFill/>
        </p:spPr>
        <p:txBody>
          <a:bodyPr wrap="none" rtlCol="0">
            <a:spAutoFit/>
          </a:bodyPr>
          <a:lstStyle/>
          <a:p>
            <a:r>
              <a:rPr lang="en-US" sz="2400" dirty="0" smtClean="0">
                <a:solidFill>
                  <a:srgbClr val="FF0000"/>
                </a:solidFill>
              </a:rPr>
              <a:t>YOU ARE </a:t>
            </a:r>
          </a:p>
          <a:p>
            <a:pPr algn="ctr"/>
            <a:r>
              <a:rPr lang="en-US" sz="2400" dirty="0" smtClean="0">
                <a:solidFill>
                  <a:srgbClr val="FF0000"/>
                </a:solidFill>
              </a:rPr>
              <a:t>HERE</a:t>
            </a:r>
            <a:endParaRPr lang="en-US" sz="2400" dirty="0">
              <a:solidFill>
                <a:srgbClr val="FF0000"/>
              </a:solidFill>
            </a:endParaRPr>
          </a:p>
        </p:txBody>
      </p:sp>
      <p:cxnSp>
        <p:nvCxnSpPr>
          <p:cNvPr id="7" name="Straight Arrow Connector 6"/>
          <p:cNvCxnSpPr>
            <a:stCxn id="5" idx="3"/>
          </p:cNvCxnSpPr>
          <p:nvPr/>
        </p:nvCxnSpPr>
        <p:spPr bwMode="auto">
          <a:xfrm>
            <a:off x="2475828" y="4987499"/>
            <a:ext cx="3620172" cy="117901"/>
          </a:xfrm>
          <a:prstGeom prst="straightConnector1">
            <a:avLst/>
          </a:prstGeom>
          <a:noFill/>
          <a:ln w="25400" cap="flat" cmpd="sng" algn="ctr">
            <a:solidFill>
              <a:srgbClr val="FF0000"/>
            </a:solidFill>
            <a:prstDash val="solid"/>
            <a:round/>
            <a:headEnd type="none" w="med" len="med"/>
            <a:tailEnd type="arrow"/>
          </a:ln>
          <a:effectLst/>
        </p:spPr>
      </p:cxnSp>
      <p:sp>
        <p:nvSpPr>
          <p:cNvPr id="6" name="TextBox 5"/>
          <p:cNvSpPr txBox="1"/>
          <p:nvPr/>
        </p:nvSpPr>
        <p:spPr>
          <a:xfrm>
            <a:off x="228600" y="1447800"/>
            <a:ext cx="2864887" cy="369332"/>
          </a:xfrm>
          <a:prstGeom prst="rect">
            <a:avLst/>
          </a:prstGeom>
          <a:noFill/>
        </p:spPr>
        <p:txBody>
          <a:bodyPr wrap="none" rtlCol="0">
            <a:spAutoFit/>
          </a:bodyPr>
          <a:lstStyle/>
          <a:p>
            <a:r>
              <a:rPr lang="en-US" dirty="0" smtClean="0"/>
              <a:t>(how students see writing)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pic>
        <p:nvPicPr>
          <p:cNvPr id="17" name="Picture 16" descr="circuit_diagram.png"/>
          <p:cNvPicPr>
            <a:picLocks noChangeAspect="1"/>
          </p:cNvPicPr>
          <p:nvPr/>
        </p:nvPicPr>
        <p:blipFill>
          <a:blip r:embed="rId2" cstate="print"/>
          <a:stretch>
            <a:fillRect/>
          </a:stretch>
        </p:blipFill>
        <p:spPr>
          <a:xfrm>
            <a:off x="3810000" y="228600"/>
            <a:ext cx="5029200" cy="6469998"/>
          </a:xfrm>
          <a:prstGeom prst="rect">
            <a:avLst/>
          </a:prstGeom>
        </p:spPr>
      </p:pic>
      <p:sp>
        <p:nvSpPr>
          <p:cNvPr id="5" name="TextBox 4"/>
          <p:cNvSpPr txBox="1"/>
          <p:nvPr/>
        </p:nvSpPr>
        <p:spPr>
          <a:xfrm>
            <a:off x="838200" y="4572000"/>
            <a:ext cx="1637628" cy="830997"/>
          </a:xfrm>
          <a:prstGeom prst="rect">
            <a:avLst/>
          </a:prstGeom>
          <a:noFill/>
        </p:spPr>
        <p:txBody>
          <a:bodyPr wrap="none" rtlCol="0">
            <a:spAutoFit/>
          </a:bodyPr>
          <a:lstStyle/>
          <a:p>
            <a:r>
              <a:rPr lang="en-US" sz="2400" dirty="0" smtClean="0">
                <a:solidFill>
                  <a:srgbClr val="FF0000"/>
                </a:solidFill>
              </a:rPr>
              <a:t>YOU ARE </a:t>
            </a:r>
          </a:p>
          <a:p>
            <a:pPr algn="ctr"/>
            <a:r>
              <a:rPr lang="en-US" sz="2400" dirty="0" smtClean="0">
                <a:solidFill>
                  <a:srgbClr val="FF0000"/>
                </a:solidFill>
              </a:rPr>
              <a:t>HERE</a:t>
            </a:r>
            <a:endParaRPr lang="en-US" sz="2400" dirty="0">
              <a:solidFill>
                <a:srgbClr val="FF0000"/>
              </a:solidFill>
            </a:endParaRPr>
          </a:p>
        </p:txBody>
      </p:sp>
      <p:cxnSp>
        <p:nvCxnSpPr>
          <p:cNvPr id="7" name="Straight Arrow Connector 6"/>
          <p:cNvCxnSpPr>
            <a:stCxn id="5" idx="3"/>
          </p:cNvCxnSpPr>
          <p:nvPr/>
        </p:nvCxnSpPr>
        <p:spPr bwMode="auto">
          <a:xfrm>
            <a:off x="2475828" y="4987499"/>
            <a:ext cx="3620172" cy="117901"/>
          </a:xfrm>
          <a:prstGeom prst="straightConnector1">
            <a:avLst/>
          </a:prstGeom>
          <a:noFill/>
          <a:ln w="25400" cap="flat" cmpd="sng" algn="ctr">
            <a:solidFill>
              <a:srgbClr val="FF0000"/>
            </a:solidFill>
            <a:prstDash val="solid"/>
            <a:round/>
            <a:headEnd type="none" w="med" len="med"/>
            <a:tailEnd type="arrow"/>
          </a:ln>
          <a:effectLst/>
        </p:spPr>
      </p:cxnSp>
      <p:sp>
        <p:nvSpPr>
          <p:cNvPr id="6" name="TextBox 5"/>
          <p:cNvSpPr txBox="1"/>
          <p:nvPr/>
        </p:nvSpPr>
        <p:spPr>
          <a:xfrm>
            <a:off x="228600" y="1447800"/>
            <a:ext cx="2864887" cy="369332"/>
          </a:xfrm>
          <a:prstGeom prst="rect">
            <a:avLst/>
          </a:prstGeom>
          <a:noFill/>
        </p:spPr>
        <p:txBody>
          <a:bodyPr wrap="none" rtlCol="0">
            <a:spAutoFit/>
          </a:bodyPr>
          <a:lstStyle/>
          <a:p>
            <a:r>
              <a:rPr lang="en-US" dirty="0" smtClean="0"/>
              <a:t>(how students see writing)</a:t>
            </a:r>
            <a:endParaRPr lang="en-US" dirty="0"/>
          </a:p>
        </p:txBody>
      </p:sp>
      <p:sp>
        <p:nvSpPr>
          <p:cNvPr id="11" name="TextBox 10"/>
          <p:cNvSpPr txBox="1"/>
          <p:nvPr/>
        </p:nvSpPr>
        <p:spPr>
          <a:xfrm>
            <a:off x="533400" y="2514600"/>
            <a:ext cx="2180020" cy="830997"/>
          </a:xfrm>
          <a:prstGeom prst="rect">
            <a:avLst/>
          </a:prstGeom>
          <a:noFill/>
        </p:spPr>
        <p:txBody>
          <a:bodyPr wrap="none" rtlCol="0">
            <a:spAutoFit/>
          </a:bodyPr>
          <a:lstStyle/>
          <a:p>
            <a:r>
              <a:rPr lang="en-US" sz="2400" dirty="0" smtClean="0">
                <a:solidFill>
                  <a:schemeClr val="accent2"/>
                </a:solidFill>
              </a:rPr>
              <a:t>YOUR PAPER</a:t>
            </a:r>
          </a:p>
          <a:p>
            <a:r>
              <a:rPr lang="en-US" sz="2400" dirty="0" smtClean="0">
                <a:solidFill>
                  <a:schemeClr val="accent2"/>
                </a:solidFill>
              </a:rPr>
              <a:t>IS HERE</a:t>
            </a:r>
            <a:endParaRPr lang="en-US" sz="2400" dirty="0">
              <a:solidFill>
                <a:schemeClr val="accent2"/>
              </a:solidFill>
            </a:endParaRPr>
          </a:p>
        </p:txBody>
      </p:sp>
      <p:cxnSp>
        <p:nvCxnSpPr>
          <p:cNvPr id="12" name="Straight Arrow Connector 11"/>
          <p:cNvCxnSpPr/>
          <p:nvPr/>
        </p:nvCxnSpPr>
        <p:spPr bwMode="auto">
          <a:xfrm flipV="1">
            <a:off x="2895600" y="762000"/>
            <a:ext cx="1143000" cy="1905000"/>
          </a:xfrm>
          <a:prstGeom prst="straightConnector1">
            <a:avLst/>
          </a:prstGeom>
          <a:noFill/>
          <a:ln w="25400" cap="flat" cmpd="sng" algn="ctr">
            <a:solidFill>
              <a:schemeClr val="accent2"/>
            </a:solidFill>
            <a:prstDash val="solid"/>
            <a:round/>
            <a:headEnd type="none" w="med" len="med"/>
            <a:tailEnd type="arrow"/>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
        <p:nvSpPr>
          <p:cNvPr id="17" name="TextBox 16"/>
          <p:cNvSpPr txBox="1"/>
          <p:nvPr/>
        </p:nvSpPr>
        <p:spPr>
          <a:xfrm>
            <a:off x="5638800" y="3581400"/>
            <a:ext cx="997068" cy="369332"/>
          </a:xfrm>
          <a:prstGeom prst="rect">
            <a:avLst/>
          </a:prstGeom>
          <a:noFill/>
        </p:spPr>
        <p:txBody>
          <a:bodyPr wrap="none" rtlCol="0">
            <a:spAutoFit/>
          </a:bodyPr>
          <a:lstStyle/>
          <a:p>
            <a:pPr algn="ctr"/>
            <a:r>
              <a:rPr lang="en-US" i="1" dirty="0" smtClean="0">
                <a:solidFill>
                  <a:schemeClr val="accent1">
                    <a:lumMod val="20000"/>
                    <a:lumOff val="80000"/>
                  </a:schemeClr>
                </a:solidFill>
              </a:rPr>
              <a:t>Tell `</a:t>
            </a:r>
            <a:r>
              <a:rPr lang="en-US" i="1" dirty="0" err="1" smtClean="0">
                <a:solidFill>
                  <a:schemeClr val="accent1">
                    <a:lumMod val="20000"/>
                    <a:lumOff val="80000"/>
                  </a:schemeClr>
                </a:solidFill>
              </a:rPr>
              <a:t>em</a:t>
            </a:r>
            <a:endParaRPr lang="en-US" i="1" dirty="0">
              <a:solidFill>
                <a:schemeClr val="accent1">
                  <a:lumMod val="20000"/>
                  <a:lumOff val="80000"/>
                </a:schemeClr>
              </a:solidFill>
            </a:endParaRPr>
          </a:p>
        </p:txBody>
      </p:sp>
      <p:sp>
        <p:nvSpPr>
          <p:cNvPr id="18" name="TextBox 17"/>
          <p:cNvSpPr txBox="1"/>
          <p:nvPr/>
        </p:nvSpPr>
        <p:spPr>
          <a:xfrm>
            <a:off x="5105400" y="1752600"/>
            <a:ext cx="2305118" cy="646331"/>
          </a:xfrm>
          <a:prstGeom prst="rect">
            <a:avLst/>
          </a:prstGeom>
          <a:noFill/>
        </p:spPr>
        <p:txBody>
          <a:bodyPr wrap="none" rtlCol="0">
            <a:spAutoFit/>
          </a:bodyPr>
          <a:lstStyle/>
          <a:p>
            <a:pPr algn="ctr"/>
            <a:r>
              <a:rPr lang="en-US" i="1" dirty="0" smtClean="0">
                <a:solidFill>
                  <a:schemeClr val="accent1">
                    <a:lumMod val="20000"/>
                    <a:lumOff val="80000"/>
                  </a:schemeClr>
                </a:solidFill>
              </a:rPr>
              <a:t>Tell `</a:t>
            </a:r>
            <a:r>
              <a:rPr lang="en-US" i="1" dirty="0" err="1" smtClean="0">
                <a:solidFill>
                  <a:schemeClr val="accent1">
                    <a:lumMod val="20000"/>
                    <a:lumOff val="80000"/>
                  </a:schemeClr>
                </a:solidFill>
              </a:rPr>
              <a:t>em</a:t>
            </a:r>
            <a:r>
              <a:rPr lang="en-US" i="1" dirty="0" smtClean="0">
                <a:solidFill>
                  <a:schemeClr val="accent1">
                    <a:lumMod val="20000"/>
                    <a:lumOff val="80000"/>
                  </a:schemeClr>
                </a:solidFill>
              </a:rPr>
              <a:t> what you’re </a:t>
            </a:r>
          </a:p>
          <a:p>
            <a:pPr algn="ctr"/>
            <a:r>
              <a:rPr lang="en-US" i="1" dirty="0" err="1" smtClean="0">
                <a:solidFill>
                  <a:schemeClr val="accent1">
                    <a:lumMod val="20000"/>
                    <a:lumOff val="80000"/>
                  </a:schemeClr>
                </a:solidFill>
              </a:rPr>
              <a:t>gonna</a:t>
            </a:r>
            <a:r>
              <a:rPr lang="en-US" i="1" dirty="0" smtClean="0">
                <a:solidFill>
                  <a:schemeClr val="accent1">
                    <a:lumMod val="20000"/>
                    <a:lumOff val="80000"/>
                  </a:schemeClr>
                </a:solidFill>
              </a:rPr>
              <a:t> tell them</a:t>
            </a:r>
            <a:endParaRPr lang="en-US" i="1" dirty="0">
              <a:solidFill>
                <a:schemeClr val="accent1">
                  <a:lumMod val="20000"/>
                  <a:lumOff val="80000"/>
                </a:schemeClr>
              </a:solidFill>
            </a:endParaRPr>
          </a:p>
        </p:txBody>
      </p:sp>
      <p:sp>
        <p:nvSpPr>
          <p:cNvPr id="19" name="TextBox 18"/>
          <p:cNvSpPr txBox="1"/>
          <p:nvPr/>
        </p:nvSpPr>
        <p:spPr>
          <a:xfrm>
            <a:off x="5029200" y="5181600"/>
            <a:ext cx="2343591" cy="646331"/>
          </a:xfrm>
          <a:prstGeom prst="rect">
            <a:avLst/>
          </a:prstGeom>
          <a:noFill/>
        </p:spPr>
        <p:txBody>
          <a:bodyPr wrap="none" rtlCol="0">
            <a:spAutoFit/>
          </a:bodyPr>
          <a:lstStyle/>
          <a:p>
            <a:pPr algn="ctr"/>
            <a:r>
              <a:rPr lang="en-US" i="1" dirty="0" smtClean="0">
                <a:solidFill>
                  <a:schemeClr val="accent1">
                    <a:lumMod val="20000"/>
                    <a:lumOff val="80000"/>
                  </a:schemeClr>
                </a:solidFill>
              </a:rPr>
              <a:t>Tell `</a:t>
            </a:r>
            <a:r>
              <a:rPr lang="en-US" i="1" dirty="0" err="1" smtClean="0">
                <a:solidFill>
                  <a:schemeClr val="accent1">
                    <a:lumMod val="20000"/>
                    <a:lumOff val="80000"/>
                  </a:schemeClr>
                </a:solidFill>
              </a:rPr>
              <a:t>em</a:t>
            </a:r>
            <a:r>
              <a:rPr lang="en-US" i="1" dirty="0" smtClean="0">
                <a:solidFill>
                  <a:schemeClr val="accent1">
                    <a:lumMod val="20000"/>
                    <a:lumOff val="80000"/>
                  </a:schemeClr>
                </a:solidFill>
              </a:rPr>
              <a:t> what you’ve </a:t>
            </a:r>
          </a:p>
          <a:p>
            <a:pPr algn="ctr"/>
            <a:r>
              <a:rPr lang="en-US" i="1" dirty="0" smtClean="0">
                <a:solidFill>
                  <a:schemeClr val="accent1">
                    <a:lumMod val="20000"/>
                    <a:lumOff val="80000"/>
                  </a:schemeClr>
                </a:solidFill>
              </a:rPr>
              <a:t>told them</a:t>
            </a:r>
            <a:endParaRPr lang="en-US" i="1" dirty="0">
              <a:solidFill>
                <a:schemeClr val="accent1">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Here I will</a:t>
            </a:r>
            <a:endParaRPr lang="en-US" dirty="0"/>
          </a:p>
        </p:txBody>
      </p:sp>
      <p:sp>
        <p:nvSpPr>
          <p:cNvPr id="3" name="Content Placeholder 2"/>
          <p:cNvSpPr>
            <a:spLocks noGrp="1"/>
          </p:cNvSpPr>
          <p:nvPr>
            <p:ph idx="1"/>
          </p:nvPr>
        </p:nvSpPr>
        <p:spPr>
          <a:xfrm>
            <a:off x="457200" y="914400"/>
            <a:ext cx="8229600" cy="4800600"/>
          </a:xfrm>
        </p:spPr>
        <p:txBody>
          <a:bodyPr/>
          <a:lstStyle/>
          <a:p>
            <a:r>
              <a:rPr lang="en-US" sz="2400" dirty="0" smtClean="0"/>
              <a:t>Discuss the (student) </a:t>
            </a:r>
            <a:r>
              <a:rPr lang="en-US" sz="2400" b="1" dirty="0" smtClean="0">
                <a:solidFill>
                  <a:schemeClr val="accent1"/>
                </a:solidFill>
              </a:rPr>
              <a:t>Writing Gap</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
        <p:nvSpPr>
          <p:cNvPr id="17" name="TextBox 16"/>
          <p:cNvSpPr txBox="1"/>
          <p:nvPr/>
        </p:nvSpPr>
        <p:spPr>
          <a:xfrm>
            <a:off x="5867400" y="304800"/>
            <a:ext cx="2441694" cy="1200329"/>
          </a:xfrm>
          <a:prstGeom prst="rect">
            <a:avLst/>
          </a:prstGeom>
          <a:noFill/>
        </p:spPr>
        <p:txBody>
          <a:bodyPr wrap="none" rtlCol="0">
            <a:spAutoFit/>
          </a:bodyPr>
          <a:lstStyle/>
          <a:p>
            <a:pPr algn="ctr"/>
            <a:r>
              <a:rPr lang="en-US" b="1" dirty="0" smtClean="0"/>
              <a:t>Context:</a:t>
            </a:r>
          </a:p>
          <a:p>
            <a:pPr algn="ctr"/>
            <a:r>
              <a:rPr lang="en-US" dirty="0" smtClean="0"/>
              <a:t>Literature Review</a:t>
            </a:r>
          </a:p>
          <a:p>
            <a:pPr algn="ctr"/>
            <a:r>
              <a:rPr lang="en-US" dirty="0" smtClean="0"/>
              <a:t>History of subject?</a:t>
            </a:r>
          </a:p>
          <a:p>
            <a:pPr algn="ctr"/>
            <a:r>
              <a:rPr lang="en-US" dirty="0" smtClean="0"/>
              <a:t>What has been done?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
        <p:nvSpPr>
          <p:cNvPr id="17" name="TextBox 16"/>
          <p:cNvSpPr txBox="1"/>
          <p:nvPr/>
        </p:nvSpPr>
        <p:spPr>
          <a:xfrm>
            <a:off x="5867400" y="304800"/>
            <a:ext cx="2441694" cy="1200329"/>
          </a:xfrm>
          <a:prstGeom prst="rect">
            <a:avLst/>
          </a:prstGeom>
          <a:noFill/>
        </p:spPr>
        <p:txBody>
          <a:bodyPr wrap="none" rtlCol="0">
            <a:spAutoFit/>
          </a:bodyPr>
          <a:lstStyle/>
          <a:p>
            <a:pPr algn="ctr"/>
            <a:r>
              <a:rPr lang="en-US" b="1" dirty="0" smtClean="0"/>
              <a:t>Context:</a:t>
            </a:r>
          </a:p>
          <a:p>
            <a:pPr algn="ctr"/>
            <a:r>
              <a:rPr lang="en-US" dirty="0" smtClean="0"/>
              <a:t>Literature Review</a:t>
            </a:r>
          </a:p>
          <a:p>
            <a:pPr algn="ctr"/>
            <a:r>
              <a:rPr lang="en-US" dirty="0" smtClean="0"/>
              <a:t>History of subject?</a:t>
            </a:r>
          </a:p>
          <a:p>
            <a:pPr algn="ctr"/>
            <a:r>
              <a:rPr lang="en-US" dirty="0" smtClean="0"/>
              <a:t>What has been done?</a:t>
            </a:r>
          </a:p>
        </p:txBody>
      </p:sp>
      <p:sp>
        <p:nvSpPr>
          <p:cNvPr id="19" name="TextBox 18"/>
          <p:cNvSpPr txBox="1"/>
          <p:nvPr/>
        </p:nvSpPr>
        <p:spPr>
          <a:xfrm>
            <a:off x="4876800" y="2971800"/>
            <a:ext cx="4114800" cy="1754326"/>
          </a:xfrm>
          <a:prstGeom prst="rect">
            <a:avLst/>
          </a:prstGeom>
          <a:noFill/>
        </p:spPr>
        <p:txBody>
          <a:bodyPr wrap="square" rtlCol="0">
            <a:spAutoFit/>
          </a:bodyPr>
          <a:lstStyle/>
          <a:p>
            <a:r>
              <a:rPr lang="en-US" b="1" dirty="0" smtClean="0">
                <a:solidFill>
                  <a:srgbClr val="FFFF00"/>
                </a:solidFill>
              </a:rPr>
              <a:t>Summary (Thematic) Paragraph:</a:t>
            </a:r>
          </a:p>
          <a:p>
            <a:r>
              <a:rPr lang="en-US" dirty="0" smtClean="0">
                <a:solidFill>
                  <a:srgbClr val="FFFF00"/>
                </a:solidFill>
              </a:rPr>
              <a:t>What you propose to do, how you propose to do it, what the benefits are.</a:t>
            </a:r>
          </a:p>
          <a:p>
            <a:r>
              <a:rPr lang="en-US" i="1" dirty="0" smtClean="0">
                <a:solidFill>
                  <a:srgbClr val="FFFF00"/>
                </a:solidFill>
              </a:rPr>
              <a:t>“In this paper we will do </a:t>
            </a:r>
            <a:r>
              <a:rPr lang="en-US" i="1" dirty="0" smtClean="0">
                <a:solidFill>
                  <a:srgbClr val="FF0000"/>
                </a:solidFill>
              </a:rPr>
              <a:t>Thing 1 </a:t>
            </a:r>
            <a:r>
              <a:rPr lang="en-US" i="1" dirty="0" smtClean="0">
                <a:solidFill>
                  <a:srgbClr val="FFFF00"/>
                </a:solidFill>
              </a:rPr>
              <a:t>and </a:t>
            </a:r>
            <a:r>
              <a:rPr lang="en-US" i="1" dirty="0" smtClean="0">
                <a:solidFill>
                  <a:schemeClr val="bg1">
                    <a:lumMod val="60000"/>
                    <a:lumOff val="40000"/>
                  </a:schemeClr>
                </a:solidFill>
              </a:rPr>
              <a:t>Thing 2</a:t>
            </a:r>
            <a:r>
              <a:rPr lang="en-US" i="1" dirty="0" smtClean="0">
                <a:solidFill>
                  <a:srgbClr val="FFFF00"/>
                </a:solidFill>
              </a:rPr>
              <a:t>; one is </a:t>
            </a:r>
            <a:r>
              <a:rPr lang="en-US" i="1" dirty="0" smtClean="0">
                <a:solidFill>
                  <a:srgbClr val="FF0000"/>
                </a:solidFill>
              </a:rPr>
              <a:t>Red</a:t>
            </a:r>
            <a:r>
              <a:rPr lang="en-US" i="1" dirty="0" smtClean="0">
                <a:solidFill>
                  <a:srgbClr val="FFFF00"/>
                </a:solidFill>
              </a:rPr>
              <a:t> and one is </a:t>
            </a:r>
            <a:r>
              <a:rPr lang="en-US" i="1" dirty="0" smtClean="0">
                <a:solidFill>
                  <a:schemeClr val="bg1">
                    <a:lumMod val="60000"/>
                    <a:lumOff val="40000"/>
                  </a:schemeClr>
                </a:solidFill>
              </a:rPr>
              <a:t>Blue</a:t>
            </a:r>
            <a:r>
              <a:rPr lang="en-US" i="1" dirty="0" smtClean="0">
                <a:solidFill>
                  <a:srgbClr val="FFFF00"/>
                </a:solidFill>
              </a:rPr>
              <a:t>.”</a:t>
            </a:r>
          </a:p>
          <a:p>
            <a:endParaRPr lang="en-US" i="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
        <p:nvSpPr>
          <p:cNvPr id="17" name="TextBox 16"/>
          <p:cNvSpPr txBox="1"/>
          <p:nvPr/>
        </p:nvSpPr>
        <p:spPr>
          <a:xfrm>
            <a:off x="5867400" y="304800"/>
            <a:ext cx="2441694" cy="1200329"/>
          </a:xfrm>
          <a:prstGeom prst="rect">
            <a:avLst/>
          </a:prstGeom>
          <a:noFill/>
        </p:spPr>
        <p:txBody>
          <a:bodyPr wrap="none" rtlCol="0">
            <a:spAutoFit/>
          </a:bodyPr>
          <a:lstStyle/>
          <a:p>
            <a:pPr algn="ctr"/>
            <a:r>
              <a:rPr lang="en-US" b="1" dirty="0" smtClean="0"/>
              <a:t>Context:</a:t>
            </a:r>
          </a:p>
          <a:p>
            <a:pPr algn="ctr"/>
            <a:r>
              <a:rPr lang="en-US" dirty="0" smtClean="0"/>
              <a:t>Literature Review</a:t>
            </a:r>
          </a:p>
          <a:p>
            <a:pPr algn="ctr"/>
            <a:r>
              <a:rPr lang="en-US" dirty="0" smtClean="0"/>
              <a:t>History of subject?</a:t>
            </a:r>
          </a:p>
          <a:p>
            <a:pPr algn="ctr"/>
            <a:r>
              <a:rPr lang="en-US" dirty="0" smtClean="0"/>
              <a:t>What has been done?</a:t>
            </a:r>
          </a:p>
        </p:txBody>
      </p:sp>
      <p:sp>
        <p:nvSpPr>
          <p:cNvPr id="18" name="TextBox 17"/>
          <p:cNvSpPr txBox="1"/>
          <p:nvPr/>
        </p:nvSpPr>
        <p:spPr>
          <a:xfrm>
            <a:off x="5257800" y="1600200"/>
            <a:ext cx="3506088" cy="1200329"/>
          </a:xfrm>
          <a:prstGeom prst="rect">
            <a:avLst/>
          </a:prstGeom>
          <a:noFill/>
        </p:spPr>
        <p:txBody>
          <a:bodyPr wrap="none" rtlCol="0">
            <a:spAutoFit/>
          </a:bodyPr>
          <a:lstStyle/>
          <a:p>
            <a:r>
              <a:rPr lang="en-US" b="1" dirty="0" smtClean="0">
                <a:solidFill>
                  <a:schemeClr val="accent2">
                    <a:lumMod val="60000"/>
                    <a:lumOff val="40000"/>
                  </a:schemeClr>
                </a:solidFill>
              </a:rPr>
              <a:t>Penultimate Paragraph:</a:t>
            </a:r>
          </a:p>
          <a:p>
            <a:r>
              <a:rPr lang="en-US" dirty="0" smtClean="0">
                <a:solidFill>
                  <a:schemeClr val="accent2">
                    <a:lumMod val="60000"/>
                    <a:lumOff val="40000"/>
                  </a:schemeClr>
                </a:solidFill>
              </a:rPr>
              <a:t>Specific gap(s) left in past work?</a:t>
            </a:r>
          </a:p>
          <a:p>
            <a:r>
              <a:rPr lang="en-US" dirty="0" smtClean="0">
                <a:solidFill>
                  <a:schemeClr val="accent2">
                    <a:lumMod val="60000"/>
                    <a:lumOff val="40000"/>
                  </a:schemeClr>
                </a:solidFill>
              </a:rPr>
              <a:t>Evident need for new approach?</a:t>
            </a:r>
          </a:p>
          <a:p>
            <a:r>
              <a:rPr lang="en-US" i="1" dirty="0" smtClean="0">
                <a:solidFill>
                  <a:schemeClr val="accent2">
                    <a:lumMod val="60000"/>
                    <a:lumOff val="40000"/>
                  </a:schemeClr>
                </a:solidFill>
              </a:rPr>
              <a:t>Bait the hook</a:t>
            </a:r>
            <a:r>
              <a:rPr lang="en-US" dirty="0" smtClean="0">
                <a:solidFill>
                  <a:schemeClr val="accent2">
                    <a:lumMod val="60000"/>
                    <a:lumOff val="40000"/>
                  </a:schemeClr>
                </a:solidFill>
              </a:rPr>
              <a:t>; pose the question</a:t>
            </a:r>
            <a:endParaRPr lang="en-US" dirty="0">
              <a:solidFill>
                <a:schemeClr val="accent2">
                  <a:lumMod val="60000"/>
                  <a:lumOff val="40000"/>
                </a:schemeClr>
              </a:solidFill>
            </a:endParaRPr>
          </a:p>
        </p:txBody>
      </p:sp>
      <p:sp>
        <p:nvSpPr>
          <p:cNvPr id="19" name="TextBox 18"/>
          <p:cNvSpPr txBox="1"/>
          <p:nvPr/>
        </p:nvSpPr>
        <p:spPr>
          <a:xfrm>
            <a:off x="4876800" y="2971800"/>
            <a:ext cx="4114800" cy="1754326"/>
          </a:xfrm>
          <a:prstGeom prst="rect">
            <a:avLst/>
          </a:prstGeom>
          <a:noFill/>
        </p:spPr>
        <p:txBody>
          <a:bodyPr wrap="square" rtlCol="0">
            <a:spAutoFit/>
          </a:bodyPr>
          <a:lstStyle/>
          <a:p>
            <a:r>
              <a:rPr lang="en-US" b="1" dirty="0" smtClean="0">
                <a:solidFill>
                  <a:srgbClr val="FFFF00"/>
                </a:solidFill>
              </a:rPr>
              <a:t>Summary (Thematic) Paragraph:</a:t>
            </a:r>
          </a:p>
          <a:p>
            <a:r>
              <a:rPr lang="en-US" dirty="0" smtClean="0">
                <a:solidFill>
                  <a:srgbClr val="FFFF00"/>
                </a:solidFill>
              </a:rPr>
              <a:t>What you propose to do, how you propose to do it, what the benefits are.</a:t>
            </a:r>
          </a:p>
          <a:p>
            <a:r>
              <a:rPr lang="en-US" i="1" dirty="0" smtClean="0">
                <a:solidFill>
                  <a:srgbClr val="FFFF00"/>
                </a:solidFill>
              </a:rPr>
              <a:t>“In this paper we will do </a:t>
            </a:r>
            <a:r>
              <a:rPr lang="en-US" i="1" dirty="0" smtClean="0">
                <a:solidFill>
                  <a:srgbClr val="FF0000"/>
                </a:solidFill>
              </a:rPr>
              <a:t>Thing 1 </a:t>
            </a:r>
            <a:r>
              <a:rPr lang="en-US" i="1" dirty="0" smtClean="0">
                <a:solidFill>
                  <a:srgbClr val="FFFF00"/>
                </a:solidFill>
              </a:rPr>
              <a:t>and </a:t>
            </a:r>
            <a:r>
              <a:rPr lang="en-US" i="1" dirty="0" smtClean="0">
                <a:solidFill>
                  <a:schemeClr val="bg1">
                    <a:lumMod val="60000"/>
                    <a:lumOff val="40000"/>
                  </a:schemeClr>
                </a:solidFill>
              </a:rPr>
              <a:t>Thing 2</a:t>
            </a:r>
            <a:r>
              <a:rPr lang="en-US" i="1" dirty="0" smtClean="0">
                <a:solidFill>
                  <a:srgbClr val="FFFF00"/>
                </a:solidFill>
              </a:rPr>
              <a:t>; one is </a:t>
            </a:r>
            <a:r>
              <a:rPr lang="en-US" i="1" dirty="0" smtClean="0">
                <a:solidFill>
                  <a:srgbClr val="FF0000"/>
                </a:solidFill>
              </a:rPr>
              <a:t>Red</a:t>
            </a:r>
            <a:r>
              <a:rPr lang="en-US" i="1" dirty="0" smtClean="0">
                <a:solidFill>
                  <a:srgbClr val="FFFF00"/>
                </a:solidFill>
              </a:rPr>
              <a:t> and one is </a:t>
            </a:r>
            <a:r>
              <a:rPr lang="en-US" i="1" dirty="0" smtClean="0">
                <a:solidFill>
                  <a:schemeClr val="bg1">
                    <a:lumMod val="60000"/>
                    <a:lumOff val="40000"/>
                  </a:schemeClr>
                </a:solidFill>
              </a:rPr>
              <a:t>Blue</a:t>
            </a:r>
            <a:r>
              <a:rPr lang="en-US" i="1" dirty="0" smtClean="0">
                <a:solidFill>
                  <a:srgbClr val="FFFF00"/>
                </a:solidFill>
              </a:rPr>
              <a:t>.”</a:t>
            </a:r>
          </a:p>
          <a:p>
            <a:endParaRPr lang="en-US" i="1"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
        <p:nvSpPr>
          <p:cNvPr id="17" name="TextBox 16"/>
          <p:cNvSpPr txBox="1"/>
          <p:nvPr/>
        </p:nvSpPr>
        <p:spPr>
          <a:xfrm>
            <a:off x="5334000" y="609600"/>
            <a:ext cx="2031325" cy="369332"/>
          </a:xfrm>
          <a:prstGeom prst="rect">
            <a:avLst/>
          </a:prstGeom>
          <a:noFill/>
        </p:spPr>
        <p:txBody>
          <a:bodyPr wrap="none" rtlCol="0">
            <a:spAutoFit/>
          </a:bodyPr>
          <a:lstStyle/>
          <a:p>
            <a:pPr algn="ctr"/>
            <a:r>
              <a:rPr lang="en-US" b="1" dirty="0" smtClean="0"/>
              <a:t>Problem Context</a:t>
            </a:r>
          </a:p>
        </p:txBody>
      </p:sp>
      <p:sp>
        <p:nvSpPr>
          <p:cNvPr id="18" name="TextBox 17"/>
          <p:cNvSpPr txBox="1"/>
          <p:nvPr/>
        </p:nvSpPr>
        <p:spPr>
          <a:xfrm>
            <a:off x="4876800" y="1524000"/>
            <a:ext cx="2698175" cy="369332"/>
          </a:xfrm>
          <a:prstGeom prst="rect">
            <a:avLst/>
          </a:prstGeom>
          <a:noFill/>
        </p:spPr>
        <p:txBody>
          <a:bodyPr wrap="none" rtlCol="0">
            <a:spAutoFit/>
          </a:bodyPr>
          <a:lstStyle/>
          <a:p>
            <a:r>
              <a:rPr lang="en-US" b="1" dirty="0" smtClean="0">
                <a:solidFill>
                  <a:schemeClr val="accent2">
                    <a:lumMod val="60000"/>
                    <a:lumOff val="40000"/>
                  </a:schemeClr>
                </a:solidFill>
              </a:rPr>
              <a:t>Penultimate Paragraph</a:t>
            </a:r>
            <a:endParaRPr lang="en-US" dirty="0">
              <a:solidFill>
                <a:schemeClr val="accent2">
                  <a:lumMod val="60000"/>
                  <a:lumOff val="40000"/>
                </a:schemeClr>
              </a:solidFill>
            </a:endParaRPr>
          </a:p>
        </p:txBody>
      </p:sp>
      <p:sp>
        <p:nvSpPr>
          <p:cNvPr id="19" name="TextBox 18"/>
          <p:cNvSpPr txBox="1"/>
          <p:nvPr/>
        </p:nvSpPr>
        <p:spPr>
          <a:xfrm>
            <a:off x="4724400" y="3124200"/>
            <a:ext cx="4114800" cy="1477328"/>
          </a:xfrm>
          <a:prstGeom prst="rect">
            <a:avLst/>
          </a:prstGeom>
          <a:noFill/>
        </p:spPr>
        <p:txBody>
          <a:bodyPr wrap="square" rtlCol="0">
            <a:spAutoFit/>
          </a:bodyPr>
          <a:lstStyle/>
          <a:p>
            <a:r>
              <a:rPr lang="en-US" b="1" dirty="0" smtClean="0">
                <a:solidFill>
                  <a:srgbClr val="FFFF00"/>
                </a:solidFill>
              </a:rPr>
              <a:t> (Summary)</a:t>
            </a:r>
            <a:r>
              <a:rPr lang="en-US" b="1" baseline="30000" dirty="0" smtClean="0">
                <a:solidFill>
                  <a:srgbClr val="FFFF00"/>
                </a:solidFill>
              </a:rPr>
              <a:t>-1 </a:t>
            </a:r>
            <a:r>
              <a:rPr lang="en-US" b="1" dirty="0" smtClean="0">
                <a:solidFill>
                  <a:srgbClr val="FFFF00"/>
                </a:solidFill>
              </a:rPr>
              <a:t>Paragraph:</a:t>
            </a:r>
          </a:p>
          <a:p>
            <a:r>
              <a:rPr lang="en-US" dirty="0" smtClean="0">
                <a:solidFill>
                  <a:srgbClr val="FFFF00"/>
                </a:solidFill>
              </a:rPr>
              <a:t>What has been done, how it was done, how it worked. “</a:t>
            </a:r>
            <a:r>
              <a:rPr lang="en-US" i="1" dirty="0" smtClean="0">
                <a:solidFill>
                  <a:srgbClr val="FFFF00"/>
                </a:solidFill>
              </a:rPr>
              <a:t>In this paper we did </a:t>
            </a:r>
            <a:r>
              <a:rPr lang="en-US" i="1" dirty="0" smtClean="0">
                <a:solidFill>
                  <a:srgbClr val="FF0000"/>
                </a:solidFill>
              </a:rPr>
              <a:t>Thing 1 </a:t>
            </a:r>
            <a:r>
              <a:rPr lang="en-US" i="1" dirty="0" smtClean="0">
                <a:solidFill>
                  <a:srgbClr val="FFFF00"/>
                </a:solidFill>
              </a:rPr>
              <a:t>and </a:t>
            </a:r>
            <a:r>
              <a:rPr lang="en-US" i="1" dirty="0" smtClean="0">
                <a:solidFill>
                  <a:schemeClr val="bg1">
                    <a:lumMod val="60000"/>
                    <a:lumOff val="40000"/>
                  </a:schemeClr>
                </a:solidFill>
              </a:rPr>
              <a:t>Thing 2</a:t>
            </a:r>
            <a:r>
              <a:rPr lang="en-US" i="1" dirty="0" smtClean="0">
                <a:solidFill>
                  <a:srgbClr val="FFFF00"/>
                </a:solidFill>
              </a:rPr>
              <a:t>; one was </a:t>
            </a:r>
            <a:r>
              <a:rPr lang="en-US" i="1" dirty="0" smtClean="0">
                <a:solidFill>
                  <a:srgbClr val="FF0000"/>
                </a:solidFill>
              </a:rPr>
              <a:t>Red</a:t>
            </a:r>
            <a:r>
              <a:rPr lang="en-US" i="1" dirty="0" smtClean="0">
                <a:solidFill>
                  <a:srgbClr val="FFFF00"/>
                </a:solidFill>
              </a:rPr>
              <a:t> and one was </a:t>
            </a:r>
            <a:r>
              <a:rPr lang="en-US" i="1" dirty="0" smtClean="0">
                <a:solidFill>
                  <a:schemeClr val="bg1">
                    <a:lumMod val="60000"/>
                    <a:lumOff val="40000"/>
                  </a:schemeClr>
                </a:solidFill>
              </a:rPr>
              <a:t>Blue</a:t>
            </a:r>
            <a:r>
              <a:rPr lang="en-US" i="1" dirty="0" smtClean="0">
                <a:solidFill>
                  <a:srgbClr val="FFFF00"/>
                </a:solidFill>
              </a:rPr>
              <a:t>.”</a:t>
            </a:r>
            <a:endParaRPr lang="en-US" i="1" dirty="0">
              <a:solidFill>
                <a:srgbClr val="FFFF00"/>
              </a:solidFill>
            </a:endParaRPr>
          </a:p>
        </p:txBody>
      </p:sp>
      <p:sp>
        <p:nvSpPr>
          <p:cNvPr id="21" name="Rectangle 20"/>
          <p:cNvSpPr/>
          <p:nvPr/>
        </p:nvSpPr>
        <p:spPr>
          <a:xfrm>
            <a:off x="4267200" y="2133600"/>
            <a:ext cx="3672800" cy="369332"/>
          </a:xfrm>
          <a:prstGeom prst="rect">
            <a:avLst/>
          </a:prstGeom>
        </p:spPr>
        <p:txBody>
          <a:bodyPr wrap="none">
            <a:spAutoFit/>
          </a:bodyPr>
          <a:lstStyle/>
          <a:p>
            <a:r>
              <a:rPr lang="en-US" b="1" dirty="0" smtClean="0">
                <a:solidFill>
                  <a:srgbClr val="FFFF00"/>
                </a:solidFill>
              </a:rPr>
              <a:t>Summary (Thematic) Paragraph</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
        <p:nvSpPr>
          <p:cNvPr id="17" name="TextBox 16"/>
          <p:cNvSpPr txBox="1"/>
          <p:nvPr/>
        </p:nvSpPr>
        <p:spPr>
          <a:xfrm>
            <a:off x="5334000" y="609600"/>
            <a:ext cx="2031325" cy="369332"/>
          </a:xfrm>
          <a:prstGeom prst="rect">
            <a:avLst/>
          </a:prstGeom>
          <a:noFill/>
        </p:spPr>
        <p:txBody>
          <a:bodyPr wrap="none" rtlCol="0">
            <a:spAutoFit/>
          </a:bodyPr>
          <a:lstStyle/>
          <a:p>
            <a:pPr algn="ctr"/>
            <a:r>
              <a:rPr lang="en-US" b="1" dirty="0" smtClean="0"/>
              <a:t>Problem Context</a:t>
            </a:r>
          </a:p>
        </p:txBody>
      </p:sp>
      <p:sp>
        <p:nvSpPr>
          <p:cNvPr id="18" name="TextBox 17"/>
          <p:cNvSpPr txBox="1"/>
          <p:nvPr/>
        </p:nvSpPr>
        <p:spPr>
          <a:xfrm>
            <a:off x="4876800" y="1524000"/>
            <a:ext cx="2698175" cy="369332"/>
          </a:xfrm>
          <a:prstGeom prst="rect">
            <a:avLst/>
          </a:prstGeom>
          <a:noFill/>
        </p:spPr>
        <p:txBody>
          <a:bodyPr wrap="none" rtlCol="0">
            <a:spAutoFit/>
          </a:bodyPr>
          <a:lstStyle/>
          <a:p>
            <a:r>
              <a:rPr lang="en-US" b="1" dirty="0" smtClean="0">
                <a:solidFill>
                  <a:schemeClr val="accent2">
                    <a:lumMod val="60000"/>
                    <a:lumOff val="40000"/>
                  </a:schemeClr>
                </a:solidFill>
              </a:rPr>
              <a:t>Penultimate Paragraph</a:t>
            </a:r>
            <a:endParaRPr lang="en-US" dirty="0">
              <a:solidFill>
                <a:schemeClr val="accent2">
                  <a:lumMod val="60000"/>
                  <a:lumOff val="40000"/>
                </a:schemeClr>
              </a:solidFill>
            </a:endParaRPr>
          </a:p>
        </p:txBody>
      </p:sp>
      <p:sp>
        <p:nvSpPr>
          <p:cNvPr id="19" name="TextBox 18"/>
          <p:cNvSpPr txBox="1"/>
          <p:nvPr/>
        </p:nvSpPr>
        <p:spPr>
          <a:xfrm>
            <a:off x="4724400" y="3124200"/>
            <a:ext cx="4114800" cy="1477328"/>
          </a:xfrm>
          <a:prstGeom prst="rect">
            <a:avLst/>
          </a:prstGeom>
          <a:noFill/>
        </p:spPr>
        <p:txBody>
          <a:bodyPr wrap="square" rtlCol="0">
            <a:spAutoFit/>
          </a:bodyPr>
          <a:lstStyle/>
          <a:p>
            <a:r>
              <a:rPr lang="en-US" b="1" dirty="0" smtClean="0">
                <a:solidFill>
                  <a:srgbClr val="FFFF00"/>
                </a:solidFill>
              </a:rPr>
              <a:t> (Summary)</a:t>
            </a:r>
            <a:r>
              <a:rPr lang="en-US" b="1" baseline="30000" dirty="0" smtClean="0">
                <a:solidFill>
                  <a:srgbClr val="FFFF00"/>
                </a:solidFill>
              </a:rPr>
              <a:t>-1 </a:t>
            </a:r>
            <a:r>
              <a:rPr lang="en-US" b="1" dirty="0" smtClean="0">
                <a:solidFill>
                  <a:srgbClr val="FFFF00"/>
                </a:solidFill>
              </a:rPr>
              <a:t>Paragraph:</a:t>
            </a:r>
          </a:p>
          <a:p>
            <a:r>
              <a:rPr lang="en-US" dirty="0" smtClean="0">
                <a:solidFill>
                  <a:srgbClr val="FFFF00"/>
                </a:solidFill>
              </a:rPr>
              <a:t>What has been done, how it was done, how it worked. “</a:t>
            </a:r>
            <a:r>
              <a:rPr lang="en-US" i="1" dirty="0" smtClean="0">
                <a:solidFill>
                  <a:srgbClr val="FFFF00"/>
                </a:solidFill>
              </a:rPr>
              <a:t>In this paper we did </a:t>
            </a:r>
            <a:r>
              <a:rPr lang="en-US" i="1" dirty="0" smtClean="0">
                <a:solidFill>
                  <a:srgbClr val="FF0000"/>
                </a:solidFill>
              </a:rPr>
              <a:t>Thing 1 </a:t>
            </a:r>
            <a:r>
              <a:rPr lang="en-US" i="1" dirty="0" smtClean="0">
                <a:solidFill>
                  <a:srgbClr val="FFFF00"/>
                </a:solidFill>
              </a:rPr>
              <a:t>and </a:t>
            </a:r>
            <a:r>
              <a:rPr lang="en-US" i="1" dirty="0" smtClean="0">
                <a:solidFill>
                  <a:schemeClr val="bg1">
                    <a:lumMod val="60000"/>
                    <a:lumOff val="40000"/>
                  </a:schemeClr>
                </a:solidFill>
              </a:rPr>
              <a:t>Thing 2</a:t>
            </a:r>
            <a:r>
              <a:rPr lang="en-US" i="1" dirty="0" smtClean="0">
                <a:solidFill>
                  <a:srgbClr val="FFFF00"/>
                </a:solidFill>
              </a:rPr>
              <a:t>; one was </a:t>
            </a:r>
            <a:r>
              <a:rPr lang="en-US" i="1" dirty="0" smtClean="0">
                <a:solidFill>
                  <a:srgbClr val="FF0000"/>
                </a:solidFill>
              </a:rPr>
              <a:t>Red</a:t>
            </a:r>
            <a:r>
              <a:rPr lang="en-US" i="1" dirty="0" smtClean="0">
                <a:solidFill>
                  <a:srgbClr val="FFFF00"/>
                </a:solidFill>
              </a:rPr>
              <a:t> and one was </a:t>
            </a:r>
            <a:r>
              <a:rPr lang="en-US" i="1" dirty="0" smtClean="0">
                <a:solidFill>
                  <a:schemeClr val="bg1">
                    <a:lumMod val="60000"/>
                    <a:lumOff val="40000"/>
                  </a:schemeClr>
                </a:solidFill>
              </a:rPr>
              <a:t>Blue</a:t>
            </a:r>
            <a:r>
              <a:rPr lang="en-US" i="1" dirty="0" smtClean="0">
                <a:solidFill>
                  <a:srgbClr val="FFFF00"/>
                </a:solidFill>
              </a:rPr>
              <a:t>.”</a:t>
            </a:r>
            <a:endParaRPr lang="en-US" i="1" dirty="0">
              <a:solidFill>
                <a:srgbClr val="FFFF00"/>
              </a:solidFill>
            </a:endParaRPr>
          </a:p>
        </p:txBody>
      </p:sp>
      <p:sp>
        <p:nvSpPr>
          <p:cNvPr id="20" name="TextBox 19"/>
          <p:cNvSpPr txBox="1"/>
          <p:nvPr/>
        </p:nvSpPr>
        <p:spPr>
          <a:xfrm>
            <a:off x="5334000" y="4876800"/>
            <a:ext cx="3608680" cy="1200329"/>
          </a:xfrm>
          <a:prstGeom prst="rect">
            <a:avLst/>
          </a:prstGeom>
          <a:noFill/>
        </p:spPr>
        <p:txBody>
          <a:bodyPr wrap="none" rtlCol="0">
            <a:spAutoFit/>
          </a:bodyPr>
          <a:lstStyle/>
          <a:p>
            <a:r>
              <a:rPr lang="en-US" b="1" dirty="0" smtClean="0">
                <a:solidFill>
                  <a:schemeClr val="accent2">
                    <a:lumMod val="60000"/>
                    <a:lumOff val="40000"/>
                  </a:schemeClr>
                </a:solidFill>
              </a:rPr>
              <a:t>Next Paragraph:</a:t>
            </a:r>
          </a:p>
          <a:p>
            <a:r>
              <a:rPr lang="en-US" dirty="0" smtClean="0">
                <a:solidFill>
                  <a:schemeClr val="accent2">
                    <a:lumMod val="60000"/>
                    <a:lumOff val="40000"/>
                  </a:schemeClr>
                </a:solidFill>
              </a:rPr>
              <a:t>Filled gap(s) in past work? Needs</a:t>
            </a:r>
          </a:p>
          <a:p>
            <a:r>
              <a:rPr lang="en-US" dirty="0" smtClean="0">
                <a:solidFill>
                  <a:schemeClr val="accent2">
                    <a:lumMod val="60000"/>
                    <a:lumOff val="40000"/>
                  </a:schemeClr>
                </a:solidFill>
              </a:rPr>
              <a:t>satisfied? Consequences of new </a:t>
            </a:r>
          </a:p>
          <a:p>
            <a:r>
              <a:rPr lang="en-US" dirty="0" smtClean="0">
                <a:solidFill>
                  <a:schemeClr val="accent2">
                    <a:lumMod val="60000"/>
                    <a:lumOff val="40000"/>
                  </a:schemeClr>
                </a:solidFill>
              </a:rPr>
              <a:t>approach? </a:t>
            </a:r>
            <a:endParaRPr lang="en-US" dirty="0">
              <a:solidFill>
                <a:schemeClr val="accent2">
                  <a:lumMod val="60000"/>
                  <a:lumOff val="40000"/>
                </a:schemeClr>
              </a:solidFill>
            </a:endParaRPr>
          </a:p>
        </p:txBody>
      </p:sp>
      <p:sp>
        <p:nvSpPr>
          <p:cNvPr id="21" name="Rectangle 20"/>
          <p:cNvSpPr/>
          <p:nvPr/>
        </p:nvSpPr>
        <p:spPr>
          <a:xfrm>
            <a:off x="4267200" y="2133600"/>
            <a:ext cx="3672800" cy="369332"/>
          </a:xfrm>
          <a:prstGeom prst="rect">
            <a:avLst/>
          </a:prstGeom>
        </p:spPr>
        <p:txBody>
          <a:bodyPr wrap="none">
            <a:spAutoFit/>
          </a:bodyPr>
          <a:lstStyle/>
          <a:p>
            <a:r>
              <a:rPr lang="en-US" b="1" dirty="0" smtClean="0">
                <a:solidFill>
                  <a:srgbClr val="FFFF00"/>
                </a:solidFill>
              </a:rPr>
              <a:t>Summary (Thematic) Paragraph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
        <p:nvSpPr>
          <p:cNvPr id="17" name="TextBox 16"/>
          <p:cNvSpPr txBox="1"/>
          <p:nvPr/>
        </p:nvSpPr>
        <p:spPr>
          <a:xfrm>
            <a:off x="5410200" y="609600"/>
            <a:ext cx="2121094" cy="646331"/>
          </a:xfrm>
          <a:prstGeom prst="rect">
            <a:avLst/>
          </a:prstGeom>
          <a:noFill/>
        </p:spPr>
        <p:txBody>
          <a:bodyPr wrap="none" rtlCol="0">
            <a:spAutoFit/>
          </a:bodyPr>
          <a:lstStyle/>
          <a:p>
            <a:pPr algn="ctr"/>
            <a:r>
              <a:rPr lang="en-US" b="1" dirty="0" smtClean="0"/>
              <a:t>Walk to the lake;</a:t>
            </a:r>
          </a:p>
          <a:p>
            <a:pPr algn="ctr"/>
            <a:r>
              <a:rPr lang="en-US" b="1" dirty="0" smtClean="0"/>
              <a:t>unpack the tackle</a:t>
            </a:r>
          </a:p>
        </p:txBody>
      </p:sp>
      <p:sp>
        <p:nvSpPr>
          <p:cNvPr id="18" name="TextBox 17"/>
          <p:cNvSpPr txBox="1"/>
          <p:nvPr/>
        </p:nvSpPr>
        <p:spPr>
          <a:xfrm>
            <a:off x="5105400" y="1524000"/>
            <a:ext cx="2877711" cy="369332"/>
          </a:xfrm>
          <a:prstGeom prst="rect">
            <a:avLst/>
          </a:prstGeom>
          <a:noFill/>
        </p:spPr>
        <p:txBody>
          <a:bodyPr wrap="none" rtlCol="0">
            <a:spAutoFit/>
          </a:bodyPr>
          <a:lstStyle/>
          <a:p>
            <a:r>
              <a:rPr lang="en-US" b="1" dirty="0" smtClean="0">
                <a:solidFill>
                  <a:schemeClr val="accent2">
                    <a:lumMod val="60000"/>
                    <a:lumOff val="40000"/>
                  </a:schemeClr>
                </a:solidFill>
              </a:rPr>
              <a:t>Bait the hook, throw it in</a:t>
            </a:r>
            <a:endParaRPr lang="en-US" dirty="0">
              <a:solidFill>
                <a:schemeClr val="accent2">
                  <a:lumMod val="60000"/>
                  <a:lumOff val="40000"/>
                </a:schemeClr>
              </a:solidFill>
            </a:endParaRPr>
          </a:p>
        </p:txBody>
      </p:sp>
      <p:sp>
        <p:nvSpPr>
          <p:cNvPr id="19" name="TextBox 18"/>
          <p:cNvSpPr txBox="1"/>
          <p:nvPr/>
        </p:nvSpPr>
        <p:spPr>
          <a:xfrm>
            <a:off x="4572000" y="5105400"/>
            <a:ext cx="4267200" cy="369332"/>
          </a:xfrm>
          <a:prstGeom prst="rect">
            <a:avLst/>
          </a:prstGeom>
          <a:noFill/>
        </p:spPr>
        <p:txBody>
          <a:bodyPr wrap="square" rtlCol="0">
            <a:spAutoFit/>
          </a:bodyPr>
          <a:lstStyle/>
          <a:p>
            <a:r>
              <a:rPr lang="en-US" b="1" dirty="0" smtClean="0">
                <a:solidFill>
                  <a:srgbClr val="FFFF00"/>
                </a:solidFill>
              </a:rPr>
              <a:t> Net the fish and take a good picture</a:t>
            </a:r>
          </a:p>
        </p:txBody>
      </p:sp>
      <p:sp>
        <p:nvSpPr>
          <p:cNvPr id="20" name="TextBox 19"/>
          <p:cNvSpPr txBox="1"/>
          <p:nvPr/>
        </p:nvSpPr>
        <p:spPr>
          <a:xfrm>
            <a:off x="5105400" y="5562600"/>
            <a:ext cx="3095719" cy="369332"/>
          </a:xfrm>
          <a:prstGeom prst="rect">
            <a:avLst/>
          </a:prstGeom>
          <a:noFill/>
        </p:spPr>
        <p:txBody>
          <a:bodyPr wrap="none" rtlCol="0">
            <a:spAutoFit/>
          </a:bodyPr>
          <a:lstStyle/>
          <a:p>
            <a:r>
              <a:rPr lang="en-US" b="1" dirty="0" smtClean="0">
                <a:solidFill>
                  <a:schemeClr val="accent2">
                    <a:lumMod val="60000"/>
                    <a:lumOff val="40000"/>
                  </a:schemeClr>
                </a:solidFill>
              </a:rPr>
              <a:t>Remove hook, release fish</a:t>
            </a:r>
            <a:endParaRPr lang="en-US" dirty="0">
              <a:solidFill>
                <a:schemeClr val="accent2">
                  <a:lumMod val="60000"/>
                  <a:lumOff val="40000"/>
                </a:schemeClr>
              </a:solidFill>
            </a:endParaRPr>
          </a:p>
        </p:txBody>
      </p:sp>
      <p:sp>
        <p:nvSpPr>
          <p:cNvPr id="21" name="Rectangle 20"/>
          <p:cNvSpPr/>
          <p:nvPr/>
        </p:nvSpPr>
        <p:spPr>
          <a:xfrm>
            <a:off x="4724400" y="2133600"/>
            <a:ext cx="3711272" cy="369332"/>
          </a:xfrm>
          <a:prstGeom prst="rect">
            <a:avLst/>
          </a:prstGeom>
        </p:spPr>
        <p:txBody>
          <a:bodyPr wrap="none">
            <a:spAutoFit/>
          </a:bodyPr>
          <a:lstStyle/>
          <a:p>
            <a:r>
              <a:rPr lang="en-US" b="1" dirty="0" smtClean="0">
                <a:solidFill>
                  <a:srgbClr val="FFFF00"/>
                </a:solidFill>
              </a:rPr>
              <a:t>Get the fish to bite, set the hook</a:t>
            </a:r>
            <a:endParaRPr lang="en-US" dirty="0"/>
          </a:p>
        </p:txBody>
      </p:sp>
      <p:sp>
        <p:nvSpPr>
          <p:cNvPr id="22" name="TextBox 21"/>
          <p:cNvSpPr txBox="1"/>
          <p:nvPr/>
        </p:nvSpPr>
        <p:spPr>
          <a:xfrm>
            <a:off x="4800600" y="6019800"/>
            <a:ext cx="4024600" cy="369332"/>
          </a:xfrm>
          <a:prstGeom prst="rect">
            <a:avLst/>
          </a:prstGeom>
          <a:noFill/>
        </p:spPr>
        <p:txBody>
          <a:bodyPr wrap="square" rtlCol="0">
            <a:spAutoFit/>
          </a:bodyPr>
          <a:lstStyle/>
          <a:p>
            <a:pPr algn="ctr"/>
            <a:r>
              <a:rPr lang="en-US" b="1" dirty="0" smtClean="0"/>
              <a:t>Fish swims away</a:t>
            </a:r>
          </a:p>
        </p:txBody>
      </p:sp>
      <p:sp>
        <p:nvSpPr>
          <p:cNvPr id="23" name="TextBox 22"/>
          <p:cNvSpPr txBox="1"/>
          <p:nvPr/>
        </p:nvSpPr>
        <p:spPr>
          <a:xfrm>
            <a:off x="5334000" y="3657600"/>
            <a:ext cx="2582758" cy="369332"/>
          </a:xfrm>
          <a:prstGeom prst="rect">
            <a:avLst/>
          </a:prstGeom>
          <a:noFill/>
        </p:spPr>
        <p:txBody>
          <a:bodyPr wrap="none" rtlCol="0">
            <a:spAutoFit/>
          </a:bodyPr>
          <a:lstStyle/>
          <a:p>
            <a:r>
              <a:rPr lang="en-US" dirty="0" smtClean="0"/>
              <a:t>(Bring the fish to shore)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pic>
        <p:nvPicPr>
          <p:cNvPr id="1028" name="Picture 4" descr="C:\Program Files (x86)\Microsoft Office\MEDIA\CAGCAT10\j0240719.wmf"/>
          <p:cNvPicPr>
            <a:picLocks noChangeAspect="1" noChangeArrowheads="1"/>
          </p:cNvPicPr>
          <p:nvPr/>
        </p:nvPicPr>
        <p:blipFill>
          <a:blip r:embed="rId2" cstate="print"/>
          <a:srcRect/>
          <a:stretch>
            <a:fillRect/>
          </a:stretch>
        </p:blipFill>
        <p:spPr bwMode="auto">
          <a:xfrm>
            <a:off x="3962400" y="609600"/>
            <a:ext cx="436366" cy="684885"/>
          </a:xfrm>
          <a:prstGeom prst="rect">
            <a:avLst/>
          </a:prstGeom>
          <a:noFill/>
        </p:spPr>
      </p:pic>
      <p:pic>
        <p:nvPicPr>
          <p:cNvPr id="1032" name="Picture 8" descr="C:\Program Files (x86)\Microsoft Office\MEDIA\CAGCAT10\j0301252.wmf"/>
          <p:cNvPicPr>
            <a:picLocks noChangeAspect="1" noChangeArrowheads="1"/>
          </p:cNvPicPr>
          <p:nvPr/>
        </p:nvPicPr>
        <p:blipFill>
          <a:blip r:embed="rId3" cstate="print"/>
          <a:srcRect/>
          <a:stretch>
            <a:fillRect/>
          </a:stretch>
        </p:blipFill>
        <p:spPr bwMode="auto">
          <a:xfrm>
            <a:off x="3581400" y="1143000"/>
            <a:ext cx="564339" cy="482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pic>
        <p:nvPicPr>
          <p:cNvPr id="1027" name="Picture 3" descr="C:\Program Files (x86)\Microsoft Office\MEDIA\CAGCAT10\j0199549.wmf"/>
          <p:cNvPicPr>
            <a:picLocks noChangeAspect="1" noChangeArrowheads="1"/>
          </p:cNvPicPr>
          <p:nvPr/>
        </p:nvPicPr>
        <p:blipFill>
          <a:blip r:embed="rId2" cstate="print"/>
          <a:srcRect/>
          <a:stretch>
            <a:fillRect/>
          </a:stretch>
        </p:blipFill>
        <p:spPr bwMode="auto">
          <a:xfrm>
            <a:off x="2362200" y="152400"/>
            <a:ext cx="608903" cy="654050"/>
          </a:xfrm>
          <a:prstGeom prst="rect">
            <a:avLst/>
          </a:prstGeom>
          <a:noFill/>
        </p:spPr>
      </p:pic>
      <p:pic>
        <p:nvPicPr>
          <p:cNvPr id="1028" name="Picture 4" descr="C:\Program Files (x86)\Microsoft Office\MEDIA\CAGCAT10\j0240719.wmf"/>
          <p:cNvPicPr>
            <a:picLocks noChangeAspect="1" noChangeArrowheads="1"/>
          </p:cNvPicPr>
          <p:nvPr/>
        </p:nvPicPr>
        <p:blipFill>
          <a:blip r:embed="rId3" cstate="print"/>
          <a:srcRect/>
          <a:stretch>
            <a:fillRect/>
          </a:stretch>
        </p:blipFill>
        <p:spPr bwMode="auto">
          <a:xfrm>
            <a:off x="3962400" y="609600"/>
            <a:ext cx="436366" cy="684885"/>
          </a:xfrm>
          <a:prstGeom prst="rect">
            <a:avLst/>
          </a:prstGeom>
          <a:noFill/>
        </p:spPr>
      </p:pic>
      <p:pic>
        <p:nvPicPr>
          <p:cNvPr id="1029" name="Picture 5" descr="C:\Program Files (x86)\Microsoft Office\MEDIA\CAGCAT10\j0285698.wmf"/>
          <p:cNvPicPr>
            <a:picLocks noChangeAspect="1" noChangeArrowheads="1"/>
          </p:cNvPicPr>
          <p:nvPr/>
        </p:nvPicPr>
        <p:blipFill>
          <a:blip r:embed="rId4" cstate="print"/>
          <a:srcRect/>
          <a:stretch>
            <a:fillRect/>
          </a:stretch>
        </p:blipFill>
        <p:spPr bwMode="auto">
          <a:xfrm>
            <a:off x="3352800" y="304800"/>
            <a:ext cx="639660" cy="683514"/>
          </a:xfrm>
          <a:prstGeom prst="rect">
            <a:avLst/>
          </a:prstGeom>
          <a:noFill/>
        </p:spPr>
      </p:pic>
      <p:pic>
        <p:nvPicPr>
          <p:cNvPr id="1031" name="Picture 7" descr="C:\Program Files (x86)\Microsoft Office\MEDIA\CAGCAT10\j0195812.wmf"/>
          <p:cNvPicPr>
            <a:picLocks noChangeAspect="1" noChangeArrowheads="1"/>
          </p:cNvPicPr>
          <p:nvPr/>
        </p:nvPicPr>
        <p:blipFill>
          <a:blip r:embed="rId5" cstate="print"/>
          <a:srcRect/>
          <a:stretch>
            <a:fillRect/>
          </a:stretch>
        </p:blipFill>
        <p:spPr bwMode="auto">
          <a:xfrm>
            <a:off x="3886200" y="0"/>
            <a:ext cx="609600" cy="627205"/>
          </a:xfrm>
          <a:prstGeom prst="rect">
            <a:avLst/>
          </a:prstGeom>
          <a:noFill/>
        </p:spPr>
      </p:pic>
      <p:pic>
        <p:nvPicPr>
          <p:cNvPr id="1032" name="Picture 8" descr="C:\Program Files (x86)\Microsoft Office\MEDIA\CAGCAT10\j0301252.wmf"/>
          <p:cNvPicPr>
            <a:picLocks noChangeAspect="1" noChangeArrowheads="1"/>
          </p:cNvPicPr>
          <p:nvPr/>
        </p:nvPicPr>
        <p:blipFill>
          <a:blip r:embed="rId6" cstate="print"/>
          <a:srcRect/>
          <a:stretch>
            <a:fillRect/>
          </a:stretch>
        </p:blipFill>
        <p:spPr bwMode="auto">
          <a:xfrm>
            <a:off x="3581400" y="1143000"/>
            <a:ext cx="564339" cy="482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pic>
        <p:nvPicPr>
          <p:cNvPr id="1026" name="Picture 2" descr="C:\Program Files (x86)\Microsoft Office\MEDIA\CAGCAT10\j0149627.wmf"/>
          <p:cNvPicPr>
            <a:picLocks noChangeAspect="1" noChangeArrowheads="1"/>
          </p:cNvPicPr>
          <p:nvPr/>
        </p:nvPicPr>
        <p:blipFill>
          <a:blip r:embed="rId2" cstate="print"/>
          <a:srcRect/>
          <a:stretch>
            <a:fillRect/>
          </a:stretch>
        </p:blipFill>
        <p:spPr bwMode="auto">
          <a:xfrm>
            <a:off x="2667000" y="1143000"/>
            <a:ext cx="685800" cy="487289"/>
          </a:xfrm>
          <a:prstGeom prst="rect">
            <a:avLst/>
          </a:prstGeom>
          <a:noFill/>
        </p:spPr>
      </p:pic>
      <p:pic>
        <p:nvPicPr>
          <p:cNvPr id="1027" name="Picture 3" descr="C:\Program Files (x86)\Microsoft Office\MEDIA\CAGCAT10\j0199549.wmf"/>
          <p:cNvPicPr>
            <a:picLocks noChangeAspect="1" noChangeArrowheads="1"/>
          </p:cNvPicPr>
          <p:nvPr/>
        </p:nvPicPr>
        <p:blipFill>
          <a:blip r:embed="rId3" cstate="print"/>
          <a:srcRect/>
          <a:stretch>
            <a:fillRect/>
          </a:stretch>
        </p:blipFill>
        <p:spPr bwMode="auto">
          <a:xfrm>
            <a:off x="2362200" y="152400"/>
            <a:ext cx="608903" cy="654050"/>
          </a:xfrm>
          <a:prstGeom prst="rect">
            <a:avLst/>
          </a:prstGeom>
          <a:noFill/>
        </p:spPr>
      </p:pic>
      <p:pic>
        <p:nvPicPr>
          <p:cNvPr id="1028" name="Picture 4" descr="C:\Program Files (x86)\Microsoft Office\MEDIA\CAGCAT10\j0240719.wmf"/>
          <p:cNvPicPr>
            <a:picLocks noChangeAspect="1" noChangeArrowheads="1"/>
          </p:cNvPicPr>
          <p:nvPr/>
        </p:nvPicPr>
        <p:blipFill>
          <a:blip r:embed="rId4" cstate="print"/>
          <a:srcRect/>
          <a:stretch>
            <a:fillRect/>
          </a:stretch>
        </p:blipFill>
        <p:spPr bwMode="auto">
          <a:xfrm>
            <a:off x="3962400" y="609600"/>
            <a:ext cx="436366" cy="684885"/>
          </a:xfrm>
          <a:prstGeom prst="rect">
            <a:avLst/>
          </a:prstGeom>
          <a:noFill/>
        </p:spPr>
      </p:pic>
      <p:pic>
        <p:nvPicPr>
          <p:cNvPr id="1029" name="Picture 5" descr="C:\Program Files (x86)\Microsoft Office\MEDIA\CAGCAT10\j0285698.wmf"/>
          <p:cNvPicPr>
            <a:picLocks noChangeAspect="1" noChangeArrowheads="1"/>
          </p:cNvPicPr>
          <p:nvPr/>
        </p:nvPicPr>
        <p:blipFill>
          <a:blip r:embed="rId5" cstate="print"/>
          <a:srcRect/>
          <a:stretch>
            <a:fillRect/>
          </a:stretch>
        </p:blipFill>
        <p:spPr bwMode="auto">
          <a:xfrm>
            <a:off x="3352800" y="304800"/>
            <a:ext cx="639660" cy="683514"/>
          </a:xfrm>
          <a:prstGeom prst="rect">
            <a:avLst/>
          </a:prstGeom>
          <a:noFill/>
        </p:spPr>
      </p:pic>
      <p:pic>
        <p:nvPicPr>
          <p:cNvPr id="1030" name="Picture 6" descr="F:\writing\talks\zombie\zombie sil 3.jpg"/>
          <p:cNvPicPr>
            <a:picLocks noChangeAspect="1" noChangeArrowheads="1"/>
          </p:cNvPicPr>
          <p:nvPr/>
        </p:nvPicPr>
        <p:blipFill>
          <a:blip r:embed="rId6" cstate="print"/>
          <a:srcRect/>
          <a:stretch>
            <a:fillRect/>
          </a:stretch>
        </p:blipFill>
        <p:spPr bwMode="auto">
          <a:xfrm>
            <a:off x="2971800" y="457200"/>
            <a:ext cx="358775" cy="677686"/>
          </a:xfrm>
          <a:prstGeom prst="rect">
            <a:avLst/>
          </a:prstGeom>
          <a:noFill/>
        </p:spPr>
      </p:pic>
      <p:pic>
        <p:nvPicPr>
          <p:cNvPr id="1031" name="Picture 7" descr="C:\Program Files (x86)\Microsoft Office\MEDIA\CAGCAT10\j0195812.wmf"/>
          <p:cNvPicPr>
            <a:picLocks noChangeAspect="1" noChangeArrowheads="1"/>
          </p:cNvPicPr>
          <p:nvPr/>
        </p:nvPicPr>
        <p:blipFill>
          <a:blip r:embed="rId7" cstate="print"/>
          <a:srcRect/>
          <a:stretch>
            <a:fillRect/>
          </a:stretch>
        </p:blipFill>
        <p:spPr bwMode="auto">
          <a:xfrm>
            <a:off x="3886200" y="0"/>
            <a:ext cx="609600" cy="627205"/>
          </a:xfrm>
          <a:prstGeom prst="rect">
            <a:avLst/>
          </a:prstGeom>
          <a:noFill/>
        </p:spPr>
      </p:pic>
      <p:pic>
        <p:nvPicPr>
          <p:cNvPr id="1032" name="Picture 8" descr="C:\Program Files (x86)\Microsoft Office\MEDIA\CAGCAT10\j0301252.wmf"/>
          <p:cNvPicPr>
            <a:picLocks noChangeAspect="1" noChangeArrowheads="1"/>
          </p:cNvPicPr>
          <p:nvPr/>
        </p:nvPicPr>
        <p:blipFill>
          <a:blip r:embed="rId8" cstate="print"/>
          <a:srcRect/>
          <a:stretch>
            <a:fillRect/>
          </a:stretch>
        </p:blipFill>
        <p:spPr bwMode="auto">
          <a:xfrm>
            <a:off x="3581400" y="1143000"/>
            <a:ext cx="564339" cy="482600"/>
          </a:xfrm>
          <a:prstGeom prst="rect">
            <a:avLst/>
          </a:prstGeom>
          <a:noFill/>
        </p:spPr>
      </p:pic>
      <p:pic>
        <p:nvPicPr>
          <p:cNvPr id="1033" name="Picture 9" descr="C:\Program Files (x86)\Microsoft Office\MEDIA\CAGCAT10\j0304933.wmf"/>
          <p:cNvPicPr>
            <a:picLocks noChangeAspect="1" noChangeArrowheads="1"/>
          </p:cNvPicPr>
          <p:nvPr/>
        </p:nvPicPr>
        <p:blipFill>
          <a:blip r:embed="rId9" cstate="print"/>
          <a:srcRect/>
          <a:stretch>
            <a:fillRect/>
          </a:stretch>
        </p:blipFill>
        <p:spPr bwMode="auto">
          <a:xfrm>
            <a:off x="4343400" y="304800"/>
            <a:ext cx="533400" cy="48918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1828800" cy="1143000"/>
          </a:xfrm>
        </p:spPr>
        <p:txBody>
          <a:bodyPr/>
          <a:lstStyle/>
          <a:p>
            <a:r>
              <a:rPr lang="en-US" dirty="0" smtClean="0"/>
              <a:t>The</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pic>
        <p:nvPicPr>
          <p:cNvPr id="17" name="Picture 2" descr="C:\Program Files (x86)\Microsoft Office\MEDIA\CAGCAT10\j0149627.wmf"/>
          <p:cNvPicPr>
            <a:picLocks noChangeAspect="1" noChangeArrowheads="1"/>
          </p:cNvPicPr>
          <p:nvPr/>
        </p:nvPicPr>
        <p:blipFill>
          <a:blip r:embed="rId2" cstate="print"/>
          <a:srcRect/>
          <a:stretch>
            <a:fillRect/>
          </a:stretch>
        </p:blipFill>
        <p:spPr bwMode="auto">
          <a:xfrm rot="16972981">
            <a:off x="6448064" y="4640747"/>
            <a:ext cx="685800" cy="487289"/>
          </a:xfrm>
          <a:prstGeom prst="rect">
            <a:avLst/>
          </a:prstGeom>
          <a:noFill/>
        </p:spPr>
      </p:pic>
      <p:pic>
        <p:nvPicPr>
          <p:cNvPr id="18" name="Picture 3" descr="C:\Program Files (x86)\Microsoft Office\MEDIA\CAGCAT10\j0199549.wmf"/>
          <p:cNvPicPr>
            <a:picLocks noChangeAspect="1" noChangeArrowheads="1"/>
          </p:cNvPicPr>
          <p:nvPr/>
        </p:nvPicPr>
        <p:blipFill>
          <a:blip r:embed="rId3" cstate="print"/>
          <a:srcRect/>
          <a:stretch>
            <a:fillRect/>
          </a:stretch>
        </p:blipFill>
        <p:spPr bwMode="auto">
          <a:xfrm rot="1551625">
            <a:off x="4074554" y="1243047"/>
            <a:ext cx="608903" cy="654050"/>
          </a:xfrm>
          <a:prstGeom prst="rect">
            <a:avLst/>
          </a:prstGeom>
          <a:noFill/>
        </p:spPr>
      </p:pic>
      <p:pic>
        <p:nvPicPr>
          <p:cNvPr id="19" name="Picture 4" descr="C:\Program Files (x86)\Microsoft Office\MEDIA\CAGCAT10\j0240719.wmf"/>
          <p:cNvPicPr>
            <a:picLocks noChangeAspect="1" noChangeArrowheads="1"/>
          </p:cNvPicPr>
          <p:nvPr/>
        </p:nvPicPr>
        <p:blipFill>
          <a:blip r:embed="rId4" cstate="print"/>
          <a:srcRect/>
          <a:stretch>
            <a:fillRect/>
          </a:stretch>
        </p:blipFill>
        <p:spPr bwMode="auto">
          <a:xfrm>
            <a:off x="2667000" y="2971800"/>
            <a:ext cx="436366" cy="684885"/>
          </a:xfrm>
          <a:prstGeom prst="rect">
            <a:avLst/>
          </a:prstGeom>
          <a:noFill/>
        </p:spPr>
      </p:pic>
      <p:pic>
        <p:nvPicPr>
          <p:cNvPr id="20" name="Picture 5" descr="C:\Program Files (x86)\Microsoft Office\MEDIA\CAGCAT10\j0285698.wmf"/>
          <p:cNvPicPr>
            <a:picLocks noChangeAspect="1" noChangeArrowheads="1"/>
          </p:cNvPicPr>
          <p:nvPr/>
        </p:nvPicPr>
        <p:blipFill>
          <a:blip r:embed="rId5" cstate="print"/>
          <a:srcRect/>
          <a:stretch>
            <a:fillRect/>
          </a:stretch>
        </p:blipFill>
        <p:spPr bwMode="auto">
          <a:xfrm rot="6341627">
            <a:off x="4820100" y="1582593"/>
            <a:ext cx="639660" cy="683514"/>
          </a:xfrm>
          <a:prstGeom prst="rect">
            <a:avLst/>
          </a:prstGeom>
          <a:noFill/>
        </p:spPr>
      </p:pic>
      <p:pic>
        <p:nvPicPr>
          <p:cNvPr id="21" name="Picture 6" descr="F:\writing\talks\zombie\zombie sil 3.jpg"/>
          <p:cNvPicPr>
            <a:picLocks noChangeAspect="1" noChangeArrowheads="1"/>
          </p:cNvPicPr>
          <p:nvPr/>
        </p:nvPicPr>
        <p:blipFill>
          <a:blip r:embed="rId6" cstate="print"/>
          <a:srcRect/>
          <a:stretch>
            <a:fillRect/>
          </a:stretch>
        </p:blipFill>
        <p:spPr bwMode="auto">
          <a:xfrm rot="9994109">
            <a:off x="6246001" y="3232800"/>
            <a:ext cx="358775" cy="677686"/>
          </a:xfrm>
          <a:prstGeom prst="rect">
            <a:avLst/>
          </a:prstGeom>
          <a:noFill/>
        </p:spPr>
      </p:pic>
      <p:pic>
        <p:nvPicPr>
          <p:cNvPr id="22" name="Picture 7" descr="C:\Program Files (x86)\Microsoft Office\MEDIA\CAGCAT10\j0195812.wmf"/>
          <p:cNvPicPr>
            <a:picLocks noChangeAspect="1" noChangeArrowheads="1"/>
          </p:cNvPicPr>
          <p:nvPr/>
        </p:nvPicPr>
        <p:blipFill>
          <a:blip r:embed="rId7" cstate="print"/>
          <a:srcRect/>
          <a:stretch>
            <a:fillRect/>
          </a:stretch>
        </p:blipFill>
        <p:spPr bwMode="auto">
          <a:xfrm rot="1946569">
            <a:off x="5530864" y="2324368"/>
            <a:ext cx="609600" cy="627205"/>
          </a:xfrm>
          <a:prstGeom prst="rect">
            <a:avLst/>
          </a:prstGeom>
          <a:noFill/>
        </p:spPr>
      </p:pic>
      <p:pic>
        <p:nvPicPr>
          <p:cNvPr id="23" name="Picture 8" descr="C:\Program Files (x86)\Microsoft Office\MEDIA\CAGCAT10\j0301252.wmf"/>
          <p:cNvPicPr>
            <a:picLocks noChangeAspect="1" noChangeArrowheads="1"/>
          </p:cNvPicPr>
          <p:nvPr/>
        </p:nvPicPr>
        <p:blipFill>
          <a:blip r:embed="rId8" cstate="print"/>
          <a:srcRect/>
          <a:stretch>
            <a:fillRect/>
          </a:stretch>
        </p:blipFill>
        <p:spPr bwMode="auto">
          <a:xfrm>
            <a:off x="3962400" y="3505200"/>
            <a:ext cx="564339" cy="482600"/>
          </a:xfrm>
          <a:prstGeom prst="rect">
            <a:avLst/>
          </a:prstGeom>
          <a:noFill/>
        </p:spPr>
      </p:pic>
      <p:pic>
        <p:nvPicPr>
          <p:cNvPr id="24" name="Picture 9" descr="C:\Program Files (x86)\Microsoft Office\MEDIA\CAGCAT10\j0304933.wmf"/>
          <p:cNvPicPr>
            <a:picLocks noChangeAspect="1" noChangeArrowheads="1"/>
          </p:cNvPicPr>
          <p:nvPr/>
        </p:nvPicPr>
        <p:blipFill>
          <a:blip r:embed="rId9" cstate="print"/>
          <a:srcRect/>
          <a:stretch>
            <a:fillRect/>
          </a:stretch>
        </p:blipFill>
        <p:spPr bwMode="auto">
          <a:xfrm rot="7512457">
            <a:off x="6792511" y="6057938"/>
            <a:ext cx="533400" cy="48918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Here I will</a:t>
            </a:r>
            <a:endParaRPr lang="en-US" dirty="0"/>
          </a:p>
        </p:txBody>
      </p:sp>
      <p:sp>
        <p:nvSpPr>
          <p:cNvPr id="3" name="Content Placeholder 2"/>
          <p:cNvSpPr>
            <a:spLocks noGrp="1"/>
          </p:cNvSpPr>
          <p:nvPr>
            <p:ph idx="1"/>
          </p:nvPr>
        </p:nvSpPr>
        <p:spPr>
          <a:xfrm>
            <a:off x="457200" y="914400"/>
            <a:ext cx="8229600" cy="4800600"/>
          </a:xfrm>
        </p:spPr>
        <p:txBody>
          <a:bodyPr/>
          <a:lstStyle/>
          <a:p>
            <a:r>
              <a:rPr lang="en-US" sz="2400" dirty="0" smtClean="0"/>
              <a:t>Discuss the (student) </a:t>
            </a:r>
            <a:r>
              <a:rPr lang="en-US" sz="2400" b="1" dirty="0" smtClean="0">
                <a:solidFill>
                  <a:schemeClr val="accent1"/>
                </a:solidFill>
              </a:rPr>
              <a:t>Writing Gap</a:t>
            </a:r>
          </a:p>
          <a:p>
            <a:r>
              <a:rPr lang="en-US" sz="2400" dirty="0" smtClean="0"/>
              <a:t>Present a </a:t>
            </a:r>
            <a:r>
              <a:rPr lang="en-US" sz="2400" b="1" dirty="0" smtClean="0">
                <a:solidFill>
                  <a:schemeClr val="accent1"/>
                </a:solidFill>
              </a:rPr>
              <a:t>Unified Theory of Mathematical Writing</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communication</a:t>
            </a:r>
            <a:br>
              <a:rPr lang="en-US" dirty="0" smtClean="0"/>
            </a:br>
            <a:r>
              <a:rPr lang="en-US" dirty="0" smtClean="0"/>
              <a:t>			– from </a:t>
            </a:r>
            <a:r>
              <a:rPr lang="en-US" i="1" dirty="0" smtClean="0"/>
              <a:t>Made to Stick</a:t>
            </a:r>
            <a:endParaRPr lang="en-US" i="1" dirty="0"/>
          </a:p>
        </p:txBody>
      </p:sp>
      <p:sp>
        <p:nvSpPr>
          <p:cNvPr id="3" name="Content Placeholder 2"/>
          <p:cNvSpPr>
            <a:spLocks noGrp="1"/>
          </p:cNvSpPr>
          <p:nvPr>
            <p:ph idx="1"/>
          </p:nvPr>
        </p:nvSpPr>
        <p:spPr/>
        <p:txBody>
          <a:bodyPr/>
          <a:lstStyle/>
          <a:p>
            <a:r>
              <a:rPr lang="en-US" sz="3200" dirty="0" smtClean="0"/>
              <a:t>S</a:t>
            </a:r>
            <a:r>
              <a:rPr lang="en-US" dirty="0" smtClean="0"/>
              <a:t>imple</a:t>
            </a:r>
          </a:p>
          <a:p>
            <a:r>
              <a:rPr lang="en-US" sz="3200" dirty="0" smtClean="0"/>
              <a:t>U</a:t>
            </a:r>
            <a:r>
              <a:rPr lang="en-US" dirty="0" smtClean="0"/>
              <a:t>nexpected </a:t>
            </a:r>
          </a:p>
          <a:p>
            <a:endParaRPr lang="en-US" dirty="0" smtClean="0"/>
          </a:p>
          <a:p>
            <a:r>
              <a:rPr lang="en-US" sz="3200" dirty="0" smtClean="0"/>
              <a:t>C</a:t>
            </a:r>
            <a:r>
              <a:rPr lang="en-US" dirty="0" smtClean="0"/>
              <a:t>oncrete</a:t>
            </a:r>
          </a:p>
          <a:p>
            <a:r>
              <a:rPr lang="en-US" sz="3200" dirty="0" smtClean="0"/>
              <a:t>C</a:t>
            </a:r>
            <a:r>
              <a:rPr lang="en-US" dirty="0" smtClean="0"/>
              <a:t>redible</a:t>
            </a:r>
          </a:p>
          <a:p>
            <a:r>
              <a:rPr lang="en-US" sz="3200" dirty="0" smtClean="0"/>
              <a:t>E</a:t>
            </a:r>
            <a:r>
              <a:rPr lang="en-US" dirty="0" smtClean="0"/>
              <a:t>motional</a:t>
            </a:r>
          </a:p>
          <a:p>
            <a:r>
              <a:rPr lang="en-US" sz="3200" dirty="0" err="1" smtClean="0"/>
              <a:t>S</a:t>
            </a:r>
            <a:r>
              <a:rPr lang="en-US" dirty="0" err="1" smtClean="0"/>
              <a:t>torie</a:t>
            </a:r>
            <a:r>
              <a:rPr lang="en-US" dirty="0" smtClean="0"/>
              <a:t>(s)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48132" name="Picture 4" descr="File:Madetostick-book.JPG"/>
          <p:cNvPicPr>
            <a:picLocks noChangeAspect="1" noChangeArrowheads="1"/>
          </p:cNvPicPr>
          <p:nvPr/>
        </p:nvPicPr>
        <p:blipFill>
          <a:blip r:embed="rId2" cstate="print"/>
          <a:srcRect/>
          <a:stretch>
            <a:fillRect/>
          </a:stretch>
        </p:blipFill>
        <p:spPr bwMode="auto">
          <a:xfrm>
            <a:off x="7391400" y="152400"/>
            <a:ext cx="1582208" cy="23812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communication</a:t>
            </a:r>
            <a:br>
              <a:rPr lang="en-US" dirty="0" smtClean="0"/>
            </a:br>
            <a:r>
              <a:rPr lang="en-US" dirty="0" smtClean="0"/>
              <a:t>			– from </a:t>
            </a:r>
            <a:r>
              <a:rPr lang="en-US" i="1" dirty="0" smtClean="0"/>
              <a:t>Made to Stick</a:t>
            </a:r>
            <a:endParaRPr lang="en-US" i="1" dirty="0"/>
          </a:p>
        </p:txBody>
      </p:sp>
      <p:sp>
        <p:nvSpPr>
          <p:cNvPr id="3" name="Content Placeholder 2"/>
          <p:cNvSpPr>
            <a:spLocks noGrp="1"/>
          </p:cNvSpPr>
          <p:nvPr>
            <p:ph idx="1"/>
          </p:nvPr>
        </p:nvSpPr>
        <p:spPr/>
        <p:txBody>
          <a:bodyPr/>
          <a:lstStyle/>
          <a:p>
            <a:r>
              <a:rPr lang="en-US" sz="3200" dirty="0" smtClean="0"/>
              <a:t>S</a:t>
            </a:r>
            <a:r>
              <a:rPr lang="en-US" dirty="0" smtClean="0"/>
              <a:t>imple – have a clear core message</a:t>
            </a:r>
          </a:p>
          <a:p>
            <a:r>
              <a:rPr lang="en-US" sz="3200" dirty="0" smtClean="0"/>
              <a:t>U</a:t>
            </a:r>
            <a:r>
              <a:rPr lang="en-US" dirty="0" smtClean="0"/>
              <a:t>nexpected </a:t>
            </a:r>
          </a:p>
          <a:p>
            <a:endParaRPr lang="en-US" dirty="0" smtClean="0"/>
          </a:p>
          <a:p>
            <a:r>
              <a:rPr lang="en-US" sz="3200" dirty="0" smtClean="0"/>
              <a:t>C</a:t>
            </a:r>
            <a:r>
              <a:rPr lang="en-US" dirty="0" smtClean="0"/>
              <a:t>oncrete</a:t>
            </a:r>
          </a:p>
          <a:p>
            <a:r>
              <a:rPr lang="en-US" sz="3200" dirty="0" smtClean="0"/>
              <a:t>C</a:t>
            </a:r>
            <a:r>
              <a:rPr lang="en-US" dirty="0" smtClean="0"/>
              <a:t>redible</a:t>
            </a:r>
          </a:p>
          <a:p>
            <a:r>
              <a:rPr lang="en-US" sz="3200" dirty="0" smtClean="0"/>
              <a:t>E</a:t>
            </a:r>
            <a:r>
              <a:rPr lang="en-US" dirty="0" smtClean="0"/>
              <a:t>motional</a:t>
            </a:r>
          </a:p>
          <a:p>
            <a:r>
              <a:rPr lang="en-US" sz="3200" dirty="0" err="1" smtClean="0"/>
              <a:t>S</a:t>
            </a:r>
            <a:r>
              <a:rPr lang="en-US" dirty="0" err="1" smtClean="0"/>
              <a:t>torie</a:t>
            </a:r>
            <a:r>
              <a:rPr lang="en-US" dirty="0" smtClean="0"/>
              <a:t>(s)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48132" name="Picture 4" descr="File:Madetostick-book.JPG"/>
          <p:cNvPicPr>
            <a:picLocks noChangeAspect="1" noChangeArrowheads="1"/>
          </p:cNvPicPr>
          <p:nvPr/>
        </p:nvPicPr>
        <p:blipFill>
          <a:blip r:embed="rId2" cstate="print"/>
          <a:srcRect/>
          <a:stretch>
            <a:fillRect/>
          </a:stretch>
        </p:blipFill>
        <p:spPr bwMode="auto">
          <a:xfrm>
            <a:off x="7391400" y="152400"/>
            <a:ext cx="1582208" cy="23812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communication</a:t>
            </a:r>
            <a:br>
              <a:rPr lang="en-US" dirty="0" smtClean="0"/>
            </a:br>
            <a:r>
              <a:rPr lang="en-US" dirty="0" smtClean="0"/>
              <a:t>			– from </a:t>
            </a:r>
            <a:r>
              <a:rPr lang="en-US" i="1" dirty="0" smtClean="0"/>
              <a:t>Made to Stick</a:t>
            </a:r>
            <a:endParaRPr lang="en-US" i="1" dirty="0"/>
          </a:p>
        </p:txBody>
      </p:sp>
      <p:sp>
        <p:nvSpPr>
          <p:cNvPr id="3" name="Content Placeholder 2"/>
          <p:cNvSpPr>
            <a:spLocks noGrp="1"/>
          </p:cNvSpPr>
          <p:nvPr>
            <p:ph idx="1"/>
          </p:nvPr>
        </p:nvSpPr>
        <p:spPr/>
        <p:txBody>
          <a:bodyPr/>
          <a:lstStyle/>
          <a:p>
            <a:r>
              <a:rPr lang="en-US" sz="3200" dirty="0" smtClean="0"/>
              <a:t>S</a:t>
            </a:r>
            <a:r>
              <a:rPr lang="en-US" dirty="0" smtClean="0"/>
              <a:t>imple – have a clear core message</a:t>
            </a:r>
          </a:p>
          <a:p>
            <a:r>
              <a:rPr lang="en-US" sz="3200" dirty="0" smtClean="0"/>
              <a:t>U</a:t>
            </a:r>
            <a:r>
              <a:rPr lang="en-US" dirty="0" smtClean="0"/>
              <a:t>nexpected – address a clear gap, have</a:t>
            </a:r>
          </a:p>
          <a:p>
            <a:pPr>
              <a:buNone/>
            </a:pPr>
            <a:r>
              <a:rPr lang="en-US" dirty="0" smtClean="0"/>
              <a:t>			an unexpected result</a:t>
            </a:r>
          </a:p>
          <a:p>
            <a:r>
              <a:rPr lang="en-US" sz="3200" dirty="0" smtClean="0"/>
              <a:t>C</a:t>
            </a:r>
            <a:r>
              <a:rPr lang="en-US" dirty="0" smtClean="0"/>
              <a:t>oncrete</a:t>
            </a:r>
          </a:p>
          <a:p>
            <a:r>
              <a:rPr lang="en-US" sz="3200" dirty="0" smtClean="0"/>
              <a:t>C</a:t>
            </a:r>
            <a:r>
              <a:rPr lang="en-US" dirty="0" smtClean="0"/>
              <a:t>redible</a:t>
            </a:r>
          </a:p>
          <a:p>
            <a:r>
              <a:rPr lang="en-US" sz="3200" dirty="0" smtClean="0"/>
              <a:t>E</a:t>
            </a:r>
            <a:r>
              <a:rPr lang="en-US" dirty="0" smtClean="0"/>
              <a:t>motional</a:t>
            </a:r>
          </a:p>
          <a:p>
            <a:r>
              <a:rPr lang="en-US" sz="3200" dirty="0" err="1" smtClean="0"/>
              <a:t>S</a:t>
            </a:r>
            <a:r>
              <a:rPr lang="en-US" dirty="0" err="1" smtClean="0"/>
              <a:t>torie</a:t>
            </a:r>
            <a:r>
              <a:rPr lang="en-US" dirty="0" smtClean="0"/>
              <a:t>(s)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48132" name="Picture 4" descr="File:Madetostick-book.JPG"/>
          <p:cNvPicPr>
            <a:picLocks noChangeAspect="1" noChangeArrowheads="1"/>
          </p:cNvPicPr>
          <p:nvPr/>
        </p:nvPicPr>
        <p:blipFill>
          <a:blip r:embed="rId2" cstate="print"/>
          <a:srcRect/>
          <a:stretch>
            <a:fillRect/>
          </a:stretch>
        </p:blipFill>
        <p:spPr bwMode="auto">
          <a:xfrm>
            <a:off x="7391400" y="152400"/>
            <a:ext cx="1582208" cy="23812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communication</a:t>
            </a:r>
            <a:br>
              <a:rPr lang="en-US" dirty="0" smtClean="0"/>
            </a:br>
            <a:r>
              <a:rPr lang="en-US" dirty="0" smtClean="0"/>
              <a:t>			– from </a:t>
            </a:r>
            <a:r>
              <a:rPr lang="en-US" i="1" dirty="0" smtClean="0"/>
              <a:t>Made to Stick</a:t>
            </a:r>
            <a:endParaRPr lang="en-US" i="1" dirty="0"/>
          </a:p>
        </p:txBody>
      </p:sp>
      <p:sp>
        <p:nvSpPr>
          <p:cNvPr id="3" name="Content Placeholder 2"/>
          <p:cNvSpPr>
            <a:spLocks noGrp="1"/>
          </p:cNvSpPr>
          <p:nvPr>
            <p:ph idx="1"/>
          </p:nvPr>
        </p:nvSpPr>
        <p:spPr/>
        <p:txBody>
          <a:bodyPr/>
          <a:lstStyle/>
          <a:p>
            <a:r>
              <a:rPr lang="en-US" sz="3200" dirty="0" smtClean="0"/>
              <a:t>S</a:t>
            </a:r>
            <a:r>
              <a:rPr lang="en-US" dirty="0" smtClean="0"/>
              <a:t>imple – have a clear core message</a:t>
            </a:r>
          </a:p>
          <a:p>
            <a:r>
              <a:rPr lang="en-US" sz="3200" dirty="0" smtClean="0"/>
              <a:t>U</a:t>
            </a:r>
            <a:r>
              <a:rPr lang="en-US" dirty="0" smtClean="0"/>
              <a:t>nexpected – address a clear gap, have</a:t>
            </a:r>
          </a:p>
          <a:p>
            <a:pPr>
              <a:buNone/>
            </a:pPr>
            <a:r>
              <a:rPr lang="en-US" dirty="0" smtClean="0"/>
              <a:t>			an unexpected result</a:t>
            </a:r>
          </a:p>
          <a:p>
            <a:r>
              <a:rPr lang="en-US" sz="3200" dirty="0" smtClean="0"/>
              <a:t>C</a:t>
            </a:r>
            <a:r>
              <a:rPr lang="en-US" dirty="0" smtClean="0"/>
              <a:t>oncrete – make the message intuitive</a:t>
            </a:r>
          </a:p>
          <a:p>
            <a:r>
              <a:rPr lang="en-US" sz="3200" dirty="0" smtClean="0"/>
              <a:t>C</a:t>
            </a:r>
            <a:r>
              <a:rPr lang="en-US" dirty="0" smtClean="0"/>
              <a:t>redible</a:t>
            </a:r>
          </a:p>
          <a:p>
            <a:r>
              <a:rPr lang="en-US" sz="3200" dirty="0" smtClean="0"/>
              <a:t>E</a:t>
            </a:r>
            <a:r>
              <a:rPr lang="en-US" dirty="0" smtClean="0"/>
              <a:t>motional</a:t>
            </a:r>
          </a:p>
          <a:p>
            <a:r>
              <a:rPr lang="en-US" sz="3200" dirty="0" err="1" smtClean="0"/>
              <a:t>S</a:t>
            </a:r>
            <a:r>
              <a:rPr lang="en-US" dirty="0" err="1" smtClean="0"/>
              <a:t>torie</a:t>
            </a:r>
            <a:r>
              <a:rPr lang="en-US" dirty="0" smtClean="0"/>
              <a:t>(s)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48132" name="Picture 4" descr="File:Madetostick-book.JPG"/>
          <p:cNvPicPr>
            <a:picLocks noChangeAspect="1" noChangeArrowheads="1"/>
          </p:cNvPicPr>
          <p:nvPr/>
        </p:nvPicPr>
        <p:blipFill>
          <a:blip r:embed="rId2" cstate="print"/>
          <a:srcRect/>
          <a:stretch>
            <a:fillRect/>
          </a:stretch>
        </p:blipFill>
        <p:spPr bwMode="auto">
          <a:xfrm>
            <a:off x="7391400" y="152400"/>
            <a:ext cx="1582208" cy="23812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communication</a:t>
            </a:r>
            <a:br>
              <a:rPr lang="en-US" dirty="0" smtClean="0"/>
            </a:br>
            <a:r>
              <a:rPr lang="en-US" dirty="0" smtClean="0"/>
              <a:t>			– from </a:t>
            </a:r>
            <a:r>
              <a:rPr lang="en-US" i="1" dirty="0" smtClean="0"/>
              <a:t>Made to Stick</a:t>
            </a:r>
            <a:endParaRPr lang="en-US" i="1" dirty="0"/>
          </a:p>
        </p:txBody>
      </p:sp>
      <p:sp>
        <p:nvSpPr>
          <p:cNvPr id="3" name="Content Placeholder 2"/>
          <p:cNvSpPr>
            <a:spLocks noGrp="1"/>
          </p:cNvSpPr>
          <p:nvPr>
            <p:ph idx="1"/>
          </p:nvPr>
        </p:nvSpPr>
        <p:spPr/>
        <p:txBody>
          <a:bodyPr/>
          <a:lstStyle/>
          <a:p>
            <a:r>
              <a:rPr lang="en-US" sz="3200" dirty="0" smtClean="0"/>
              <a:t>S</a:t>
            </a:r>
            <a:r>
              <a:rPr lang="en-US" dirty="0" smtClean="0"/>
              <a:t>imple – have a clear core message</a:t>
            </a:r>
          </a:p>
          <a:p>
            <a:r>
              <a:rPr lang="en-US" sz="3200" dirty="0" smtClean="0"/>
              <a:t>U</a:t>
            </a:r>
            <a:r>
              <a:rPr lang="en-US" dirty="0" smtClean="0"/>
              <a:t>nexpected – address a clear gap, have</a:t>
            </a:r>
          </a:p>
          <a:p>
            <a:pPr>
              <a:buNone/>
            </a:pPr>
            <a:r>
              <a:rPr lang="en-US" dirty="0" smtClean="0"/>
              <a:t>			an unexpected result</a:t>
            </a:r>
          </a:p>
          <a:p>
            <a:r>
              <a:rPr lang="en-US" sz="3200" dirty="0" smtClean="0"/>
              <a:t>C</a:t>
            </a:r>
            <a:r>
              <a:rPr lang="en-US" dirty="0" smtClean="0"/>
              <a:t>oncrete – make the message intuitive</a:t>
            </a:r>
          </a:p>
          <a:p>
            <a:r>
              <a:rPr lang="en-US" sz="3200" dirty="0" smtClean="0"/>
              <a:t>C</a:t>
            </a:r>
            <a:r>
              <a:rPr lang="en-US" dirty="0" smtClean="0"/>
              <a:t>redible – provide sufficient support</a:t>
            </a:r>
          </a:p>
          <a:p>
            <a:r>
              <a:rPr lang="en-US" sz="3200" dirty="0" smtClean="0"/>
              <a:t>E</a:t>
            </a:r>
            <a:r>
              <a:rPr lang="en-US" dirty="0" smtClean="0"/>
              <a:t>motional</a:t>
            </a:r>
          </a:p>
          <a:p>
            <a:r>
              <a:rPr lang="en-US" sz="3200" dirty="0" err="1" smtClean="0"/>
              <a:t>S</a:t>
            </a:r>
            <a:r>
              <a:rPr lang="en-US" dirty="0" err="1" smtClean="0"/>
              <a:t>torie</a:t>
            </a:r>
            <a:r>
              <a:rPr lang="en-US" dirty="0" smtClean="0"/>
              <a:t>(s)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48132" name="Picture 4" descr="File:Madetostick-book.JPG"/>
          <p:cNvPicPr>
            <a:picLocks noChangeAspect="1" noChangeArrowheads="1"/>
          </p:cNvPicPr>
          <p:nvPr/>
        </p:nvPicPr>
        <p:blipFill>
          <a:blip r:embed="rId2" cstate="print"/>
          <a:srcRect/>
          <a:stretch>
            <a:fillRect/>
          </a:stretch>
        </p:blipFill>
        <p:spPr bwMode="auto">
          <a:xfrm>
            <a:off x="7391400" y="152400"/>
            <a:ext cx="1582208" cy="23812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communication</a:t>
            </a:r>
            <a:br>
              <a:rPr lang="en-US" dirty="0" smtClean="0"/>
            </a:br>
            <a:r>
              <a:rPr lang="en-US" dirty="0" smtClean="0"/>
              <a:t>			– from </a:t>
            </a:r>
            <a:r>
              <a:rPr lang="en-US" i="1" dirty="0" smtClean="0"/>
              <a:t>Made to Stick</a:t>
            </a:r>
            <a:endParaRPr lang="en-US" i="1" dirty="0"/>
          </a:p>
        </p:txBody>
      </p:sp>
      <p:sp>
        <p:nvSpPr>
          <p:cNvPr id="3" name="Content Placeholder 2"/>
          <p:cNvSpPr>
            <a:spLocks noGrp="1"/>
          </p:cNvSpPr>
          <p:nvPr>
            <p:ph idx="1"/>
          </p:nvPr>
        </p:nvSpPr>
        <p:spPr/>
        <p:txBody>
          <a:bodyPr/>
          <a:lstStyle/>
          <a:p>
            <a:r>
              <a:rPr lang="en-US" sz="3200" dirty="0" smtClean="0"/>
              <a:t>S</a:t>
            </a:r>
            <a:r>
              <a:rPr lang="en-US" dirty="0" smtClean="0"/>
              <a:t>imple – have a clear core message</a:t>
            </a:r>
          </a:p>
          <a:p>
            <a:r>
              <a:rPr lang="en-US" sz="3200" dirty="0" smtClean="0"/>
              <a:t>U</a:t>
            </a:r>
            <a:r>
              <a:rPr lang="en-US" dirty="0" smtClean="0"/>
              <a:t>nexpected – address a clear gap, have</a:t>
            </a:r>
          </a:p>
          <a:p>
            <a:pPr>
              <a:buNone/>
            </a:pPr>
            <a:r>
              <a:rPr lang="en-US" dirty="0" smtClean="0"/>
              <a:t>			an unexpected result</a:t>
            </a:r>
          </a:p>
          <a:p>
            <a:r>
              <a:rPr lang="en-US" sz="3200" dirty="0" smtClean="0"/>
              <a:t>C</a:t>
            </a:r>
            <a:r>
              <a:rPr lang="en-US" dirty="0" smtClean="0"/>
              <a:t>oncrete – make the message intuitive</a:t>
            </a:r>
          </a:p>
          <a:p>
            <a:r>
              <a:rPr lang="en-US" sz="3200" dirty="0" smtClean="0"/>
              <a:t>C</a:t>
            </a:r>
            <a:r>
              <a:rPr lang="en-US" dirty="0" smtClean="0"/>
              <a:t>redible – provide sufficient support</a:t>
            </a:r>
          </a:p>
          <a:p>
            <a:r>
              <a:rPr lang="en-US" sz="3200" dirty="0" smtClean="0"/>
              <a:t>E</a:t>
            </a:r>
            <a:r>
              <a:rPr lang="en-US" dirty="0" smtClean="0"/>
              <a:t>motional – give the audience a reason to care</a:t>
            </a:r>
          </a:p>
          <a:p>
            <a:r>
              <a:rPr lang="en-US" sz="3200" dirty="0" err="1" smtClean="0"/>
              <a:t>S</a:t>
            </a:r>
            <a:r>
              <a:rPr lang="en-US" dirty="0" err="1" smtClean="0"/>
              <a:t>torie</a:t>
            </a:r>
            <a:r>
              <a:rPr lang="en-US" dirty="0" smtClean="0"/>
              <a:t>(s)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48132" name="Picture 4" descr="File:Madetostick-book.JPG"/>
          <p:cNvPicPr>
            <a:picLocks noChangeAspect="1" noChangeArrowheads="1"/>
          </p:cNvPicPr>
          <p:nvPr/>
        </p:nvPicPr>
        <p:blipFill>
          <a:blip r:embed="rId2" cstate="print"/>
          <a:srcRect/>
          <a:stretch>
            <a:fillRect/>
          </a:stretch>
        </p:blipFill>
        <p:spPr bwMode="auto">
          <a:xfrm>
            <a:off x="7391400" y="152400"/>
            <a:ext cx="1582208" cy="23812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communication</a:t>
            </a:r>
            <a:br>
              <a:rPr lang="en-US" dirty="0" smtClean="0"/>
            </a:br>
            <a:r>
              <a:rPr lang="en-US" dirty="0" smtClean="0"/>
              <a:t>			– from </a:t>
            </a:r>
            <a:r>
              <a:rPr lang="en-US" i="1" dirty="0" smtClean="0"/>
              <a:t>Made to Stick</a:t>
            </a:r>
            <a:endParaRPr lang="en-US" i="1" dirty="0"/>
          </a:p>
        </p:txBody>
      </p:sp>
      <p:sp>
        <p:nvSpPr>
          <p:cNvPr id="3" name="Content Placeholder 2"/>
          <p:cNvSpPr>
            <a:spLocks noGrp="1"/>
          </p:cNvSpPr>
          <p:nvPr>
            <p:ph idx="1"/>
          </p:nvPr>
        </p:nvSpPr>
        <p:spPr/>
        <p:txBody>
          <a:bodyPr/>
          <a:lstStyle/>
          <a:p>
            <a:r>
              <a:rPr lang="en-US" sz="3200" dirty="0" smtClean="0"/>
              <a:t>S</a:t>
            </a:r>
            <a:r>
              <a:rPr lang="en-US" dirty="0" smtClean="0"/>
              <a:t>imple – have a clear core message</a:t>
            </a:r>
          </a:p>
          <a:p>
            <a:r>
              <a:rPr lang="en-US" sz="3200" dirty="0" smtClean="0"/>
              <a:t>U</a:t>
            </a:r>
            <a:r>
              <a:rPr lang="en-US" dirty="0" smtClean="0"/>
              <a:t>nexpected – address a clear gap, have</a:t>
            </a:r>
          </a:p>
          <a:p>
            <a:pPr>
              <a:buNone/>
            </a:pPr>
            <a:r>
              <a:rPr lang="en-US" dirty="0" smtClean="0"/>
              <a:t>			an unexpected result</a:t>
            </a:r>
          </a:p>
          <a:p>
            <a:r>
              <a:rPr lang="en-US" sz="3200" dirty="0" smtClean="0"/>
              <a:t>C</a:t>
            </a:r>
            <a:r>
              <a:rPr lang="en-US" dirty="0" smtClean="0"/>
              <a:t>oncrete – make the message intuitive</a:t>
            </a:r>
          </a:p>
          <a:p>
            <a:r>
              <a:rPr lang="en-US" sz="3200" dirty="0" smtClean="0"/>
              <a:t>C</a:t>
            </a:r>
            <a:r>
              <a:rPr lang="en-US" dirty="0" smtClean="0"/>
              <a:t>redible – provide sufficient support</a:t>
            </a:r>
          </a:p>
          <a:p>
            <a:r>
              <a:rPr lang="en-US" sz="3200" dirty="0" smtClean="0"/>
              <a:t>E</a:t>
            </a:r>
            <a:r>
              <a:rPr lang="en-US" dirty="0" smtClean="0"/>
              <a:t>motional – give the audience a reason to care</a:t>
            </a:r>
          </a:p>
          <a:p>
            <a:r>
              <a:rPr lang="en-US" sz="3200" dirty="0" err="1" smtClean="0"/>
              <a:t>S</a:t>
            </a:r>
            <a:r>
              <a:rPr lang="en-US" dirty="0" err="1" smtClean="0"/>
              <a:t>torie</a:t>
            </a:r>
            <a:r>
              <a:rPr lang="en-US" dirty="0" smtClean="0"/>
              <a:t>(s) – tell a memorable story</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48132" name="Picture 4" descr="File:Madetostick-book.JPG"/>
          <p:cNvPicPr>
            <a:picLocks noChangeAspect="1" noChangeArrowheads="1"/>
          </p:cNvPicPr>
          <p:nvPr/>
        </p:nvPicPr>
        <p:blipFill>
          <a:blip r:embed="rId2" cstate="print"/>
          <a:srcRect/>
          <a:stretch>
            <a:fillRect/>
          </a:stretch>
        </p:blipFill>
        <p:spPr bwMode="auto">
          <a:xfrm>
            <a:off x="7391400" y="152400"/>
            <a:ext cx="1582208" cy="23812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a:off x="2514600" y="5105400"/>
            <a:ext cx="2133600" cy="12192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4" name="Title 3"/>
          <p:cNvSpPr>
            <a:spLocks noGrp="1"/>
          </p:cNvSpPr>
          <p:nvPr>
            <p:ph type="title"/>
          </p:nvPr>
        </p:nvSpPr>
        <p:spPr>
          <a:xfrm>
            <a:off x="0" y="228600"/>
            <a:ext cx="2286000" cy="1143000"/>
          </a:xfrm>
        </p:spPr>
        <p:txBody>
          <a:bodyPr/>
          <a:lstStyle/>
          <a:p>
            <a:r>
              <a:rPr lang="en-US" dirty="0" smtClean="0"/>
              <a:t>The</a:t>
            </a:r>
            <a:br>
              <a:rPr lang="en-US" dirty="0" smtClean="0"/>
            </a:br>
            <a:r>
              <a:rPr lang="en-US" dirty="0" smtClean="0"/>
              <a:t>(Expanded)</a:t>
            </a:r>
            <a:br>
              <a:rPr lang="en-US" dirty="0" smtClean="0"/>
            </a:br>
            <a:r>
              <a:rPr lang="en-US" dirty="0" smtClean="0"/>
              <a:t>Theory</a:t>
            </a:r>
            <a:endParaRPr lang="en-US" dirty="0"/>
          </a:p>
        </p:txBody>
      </p:sp>
      <p:sp>
        <p:nvSpPr>
          <p:cNvPr id="5" name="Isosceles Triangle 4"/>
          <p:cNvSpPr/>
          <p:nvPr/>
        </p:nvSpPr>
        <p:spPr bwMode="auto">
          <a:xfrm>
            <a:off x="2133600" y="5105400"/>
            <a:ext cx="2889504" cy="1600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2667000" y="29718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Thing 1</a:t>
            </a:r>
            <a:endPar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8" name="Rectangle 7"/>
          <p:cNvSpPr/>
          <p:nvPr/>
        </p:nvSpPr>
        <p:spPr bwMode="auto">
          <a:xfrm>
            <a:off x="2667000" y="3657600"/>
            <a:ext cx="1828800" cy="4572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Thing 2</a:t>
            </a:r>
          </a:p>
        </p:txBody>
      </p:sp>
      <p:sp>
        <p:nvSpPr>
          <p:cNvPr id="9" name="Rectangle 8"/>
          <p:cNvSpPr/>
          <p:nvPr/>
        </p:nvSpPr>
        <p:spPr bwMode="auto">
          <a:xfrm>
            <a:off x="2667000" y="4343400"/>
            <a:ext cx="1828800" cy="609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One is </a:t>
            </a:r>
            <a:r>
              <a:rPr kumimoji="0" lang="en-US"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Red</a:t>
            </a:r>
            <a:r>
              <a:rPr kumimoji="0" lang="en-US" sz="2000" b="0" i="0" u="none" strike="noStrike" cap="none" normalizeH="0" baseline="0" dirty="0" smtClean="0">
                <a:ln>
                  <a:noFill/>
                </a:ln>
                <a:solidFill>
                  <a:schemeClr val="hlink"/>
                </a:solidFill>
                <a:effectLst>
                  <a:outerShdw blurRad="38100" dist="38100" dir="2700000" algn="tl">
                    <a:srgbClr val="000000">
                      <a:alpha val="43137"/>
                    </a:srgbClr>
                  </a:outerShdw>
                </a:effectLst>
                <a:latin typeface="Arial" charset="0"/>
              </a:rPr>
              <a:t>, One is </a:t>
            </a:r>
            <a:r>
              <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rPr>
              <a:t>Blue</a:t>
            </a:r>
          </a:p>
        </p:txBody>
      </p:sp>
      <p:sp>
        <p:nvSpPr>
          <p:cNvPr id="10" name="Isosceles Triangle 9"/>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Isosceles Triangle 10"/>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Isosceles Triangle 11"/>
          <p:cNvSpPr/>
          <p:nvPr/>
        </p:nvSpPr>
        <p:spPr bwMode="auto">
          <a:xfrm>
            <a:off x="2895600" y="5105400"/>
            <a:ext cx="1371600" cy="7620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762000" y="1752600"/>
            <a:ext cx="1390124" cy="369332"/>
          </a:xfrm>
          <a:prstGeom prst="rect">
            <a:avLst/>
          </a:prstGeom>
          <a:noFill/>
        </p:spPr>
        <p:txBody>
          <a:bodyPr wrap="none" rtlCol="0">
            <a:spAutoFit/>
          </a:bodyPr>
          <a:lstStyle/>
          <a:p>
            <a:r>
              <a:rPr lang="en-US" dirty="0" smtClean="0"/>
              <a:t>Introduction</a:t>
            </a:r>
            <a:endParaRPr lang="en-US" dirty="0"/>
          </a:p>
        </p:txBody>
      </p:sp>
      <p:sp>
        <p:nvSpPr>
          <p:cNvPr id="14" name="TextBox 13"/>
          <p:cNvSpPr txBox="1"/>
          <p:nvPr/>
        </p:nvSpPr>
        <p:spPr>
          <a:xfrm>
            <a:off x="1066800" y="3657600"/>
            <a:ext cx="710451" cy="369332"/>
          </a:xfrm>
          <a:prstGeom prst="rect">
            <a:avLst/>
          </a:prstGeom>
          <a:noFill/>
        </p:spPr>
        <p:txBody>
          <a:bodyPr wrap="none" rtlCol="0">
            <a:spAutoFit/>
          </a:bodyPr>
          <a:lstStyle/>
          <a:p>
            <a:r>
              <a:rPr lang="en-US" dirty="0" smtClean="0"/>
              <a:t>Body</a:t>
            </a:r>
            <a:endParaRPr lang="en-US" dirty="0"/>
          </a:p>
        </p:txBody>
      </p:sp>
      <p:sp>
        <p:nvSpPr>
          <p:cNvPr id="15" name="TextBox 14"/>
          <p:cNvSpPr txBox="1"/>
          <p:nvPr/>
        </p:nvSpPr>
        <p:spPr>
          <a:xfrm>
            <a:off x="762000" y="5181600"/>
            <a:ext cx="1326004" cy="369332"/>
          </a:xfrm>
          <a:prstGeom prst="rect">
            <a:avLst/>
          </a:prstGeom>
          <a:noFill/>
        </p:spPr>
        <p:txBody>
          <a:bodyPr wrap="none" rtlCol="0">
            <a:spAutoFit/>
          </a:bodyPr>
          <a:lstStyle/>
          <a:p>
            <a:r>
              <a:rPr lang="en-US" dirty="0" smtClean="0"/>
              <a:t>Conclusion</a:t>
            </a:r>
            <a:endParaRPr lang="en-US" dirty="0"/>
          </a:p>
        </p:txBody>
      </p:sp>
      <p:sp>
        <p:nvSpPr>
          <p:cNvPr id="17" name="TextBox 16"/>
          <p:cNvSpPr txBox="1"/>
          <p:nvPr/>
        </p:nvSpPr>
        <p:spPr>
          <a:xfrm>
            <a:off x="4800600" y="1143000"/>
            <a:ext cx="4019049" cy="646331"/>
          </a:xfrm>
          <a:prstGeom prst="rect">
            <a:avLst/>
          </a:prstGeom>
          <a:noFill/>
        </p:spPr>
        <p:txBody>
          <a:bodyPr wrap="none" rtlCol="0">
            <a:spAutoFit/>
          </a:bodyPr>
          <a:lstStyle/>
          <a:p>
            <a:r>
              <a:rPr lang="en-US" dirty="0" smtClean="0">
                <a:solidFill>
                  <a:schemeClr val="accent2">
                    <a:lumMod val="40000"/>
                    <a:lumOff val="60000"/>
                  </a:schemeClr>
                </a:solidFill>
              </a:rPr>
              <a:t>Penultimate Paragraph – What is the </a:t>
            </a:r>
          </a:p>
          <a:p>
            <a:r>
              <a:rPr lang="en-US" dirty="0" smtClean="0">
                <a:solidFill>
                  <a:schemeClr val="accent2">
                    <a:lumMod val="40000"/>
                    <a:lumOff val="60000"/>
                  </a:schemeClr>
                </a:solidFill>
              </a:rPr>
              <a:t>(Unexpected) gap in knowledge?</a:t>
            </a:r>
            <a:endParaRPr lang="en-US" dirty="0">
              <a:solidFill>
                <a:schemeClr val="accent2">
                  <a:lumMod val="40000"/>
                  <a:lumOff val="60000"/>
                </a:schemeClr>
              </a:solidFill>
            </a:endParaRPr>
          </a:p>
        </p:txBody>
      </p:sp>
      <p:sp>
        <p:nvSpPr>
          <p:cNvPr id="18" name="TextBox 17"/>
          <p:cNvSpPr txBox="1"/>
          <p:nvPr/>
        </p:nvSpPr>
        <p:spPr>
          <a:xfrm>
            <a:off x="4227269" y="1981200"/>
            <a:ext cx="4916731" cy="646331"/>
          </a:xfrm>
          <a:prstGeom prst="rect">
            <a:avLst/>
          </a:prstGeom>
          <a:noFill/>
        </p:spPr>
        <p:txBody>
          <a:bodyPr wrap="none" rtlCol="0">
            <a:spAutoFit/>
          </a:bodyPr>
          <a:lstStyle/>
          <a:p>
            <a:r>
              <a:rPr lang="en-US" dirty="0" smtClean="0">
                <a:solidFill>
                  <a:srgbClr val="FFFF00"/>
                </a:solidFill>
              </a:rPr>
              <a:t>Summary Paragraph – Simplest form of the </a:t>
            </a:r>
          </a:p>
          <a:p>
            <a:r>
              <a:rPr lang="en-US" dirty="0" smtClean="0">
                <a:solidFill>
                  <a:srgbClr val="FFFF00"/>
                </a:solidFill>
              </a:rPr>
              <a:t>message and what </a:t>
            </a:r>
            <a:r>
              <a:rPr lang="en-US" dirty="0" smtClean="0">
                <a:solidFill>
                  <a:schemeClr val="accent2"/>
                </a:solidFill>
              </a:rPr>
              <a:t>Credible</a:t>
            </a:r>
            <a:r>
              <a:rPr lang="en-US" dirty="0" smtClean="0">
                <a:solidFill>
                  <a:srgbClr val="FFFF00"/>
                </a:solidFill>
              </a:rPr>
              <a:t> </a:t>
            </a:r>
            <a:r>
              <a:rPr lang="en-US" dirty="0" smtClean="0">
                <a:solidFill>
                  <a:srgbClr val="FF0000"/>
                </a:solidFill>
              </a:rPr>
              <a:t>Story </a:t>
            </a:r>
            <a:r>
              <a:rPr lang="en-US" dirty="0" smtClean="0">
                <a:solidFill>
                  <a:srgbClr val="FFFF00"/>
                </a:solidFill>
              </a:rPr>
              <a:t>will be told</a:t>
            </a:r>
            <a:endParaRPr lang="en-US" dirty="0">
              <a:solidFill>
                <a:srgbClr val="FFFF00"/>
              </a:solidFill>
            </a:endParaRPr>
          </a:p>
        </p:txBody>
      </p:sp>
      <p:sp>
        <p:nvSpPr>
          <p:cNvPr id="19" name="TextBox 18"/>
          <p:cNvSpPr txBox="1"/>
          <p:nvPr/>
        </p:nvSpPr>
        <p:spPr>
          <a:xfrm>
            <a:off x="5257800" y="381000"/>
            <a:ext cx="3711272" cy="646331"/>
          </a:xfrm>
          <a:prstGeom prst="rect">
            <a:avLst/>
          </a:prstGeom>
          <a:noFill/>
        </p:spPr>
        <p:txBody>
          <a:bodyPr wrap="none" rtlCol="0">
            <a:spAutoFit/>
          </a:bodyPr>
          <a:lstStyle/>
          <a:p>
            <a:r>
              <a:rPr lang="en-US" dirty="0" smtClean="0"/>
              <a:t>Introducing Context – Why should </a:t>
            </a:r>
          </a:p>
          <a:p>
            <a:r>
              <a:rPr lang="en-US" dirty="0" smtClean="0"/>
              <a:t>the audience care (Emotion)? </a:t>
            </a:r>
            <a:endParaRPr lang="en-US" dirty="0"/>
          </a:p>
        </p:txBody>
      </p:sp>
      <p:sp>
        <p:nvSpPr>
          <p:cNvPr id="20" name="Right Brace 19"/>
          <p:cNvSpPr/>
          <p:nvPr/>
        </p:nvSpPr>
        <p:spPr bwMode="auto">
          <a:xfrm>
            <a:off x="4572000" y="2895600"/>
            <a:ext cx="457200" cy="2133600"/>
          </a:xfrm>
          <a:prstGeom prst="rightBrace">
            <a:avLst>
              <a:gd name="adj1" fmla="val 0"/>
              <a:gd name="adj2" fmla="val 50908"/>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21" name="Rectangle 20"/>
          <p:cNvSpPr/>
          <p:nvPr/>
        </p:nvSpPr>
        <p:spPr bwMode="auto">
          <a:xfrm>
            <a:off x="5943600" y="3124200"/>
            <a:ext cx="1828800" cy="4572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FF0000"/>
                </a:solidFill>
                <a:effectLst>
                  <a:outerShdw blurRad="38100" dist="38100" dir="2700000" algn="tl">
                    <a:srgbClr val="000000">
                      <a:alpha val="43137"/>
                    </a:srgbClr>
                  </a:outerShdw>
                </a:effectLst>
                <a:latin typeface="Arial" charset="0"/>
              </a:rPr>
              <a:t>Tell the </a:t>
            </a:r>
            <a:r>
              <a:rPr lang="en-US" sz="2000" dirty="0" smtClean="0">
                <a:solidFill>
                  <a:srgbClr val="FF0000"/>
                </a:solidFill>
                <a:latin typeface="Arial" charset="0"/>
              </a:rPr>
              <a:t>Story</a:t>
            </a:r>
            <a:endParaRPr kumimoji="0" lang="en-US" sz="2000" b="0" i="0" u="none" strike="noStrike" cap="none" normalizeH="0" baseline="0" dirty="0" smtClean="0">
              <a:ln>
                <a:noFill/>
              </a:ln>
              <a:solidFill>
                <a:srgbClr val="FF0000"/>
              </a:solidFill>
              <a:latin typeface="Arial" charset="0"/>
            </a:endParaRPr>
          </a:p>
        </p:txBody>
      </p:sp>
      <p:sp>
        <p:nvSpPr>
          <p:cNvPr id="22" name="Rectangle 21"/>
          <p:cNvSpPr/>
          <p:nvPr/>
        </p:nvSpPr>
        <p:spPr bwMode="auto">
          <a:xfrm>
            <a:off x="5029200" y="3733800"/>
            <a:ext cx="3810000" cy="4572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accent2"/>
                </a:solidFill>
                <a:effectLst>
                  <a:outerShdw blurRad="38100" dist="38100" dir="2700000" algn="tl">
                    <a:srgbClr val="000000">
                      <a:alpha val="43137"/>
                    </a:srgbClr>
                  </a:outerShdw>
                </a:effectLst>
                <a:latin typeface="Arial" charset="0"/>
              </a:rPr>
              <a:t>Provide</a:t>
            </a:r>
            <a:r>
              <a:rPr lang="en-US" sz="2000" dirty="0" smtClean="0">
                <a:solidFill>
                  <a:schemeClr val="accent2"/>
                </a:solidFill>
                <a:latin typeface="Arial" charset="0"/>
              </a:rPr>
              <a:t> Credible </a:t>
            </a:r>
            <a:r>
              <a:rPr lang="en-US" sz="2000" dirty="0" smtClean="0">
                <a:solidFill>
                  <a:schemeClr val="accent2"/>
                </a:solidFill>
                <a:effectLst>
                  <a:outerShdw blurRad="38100" dist="38100" dir="2700000" algn="tl">
                    <a:srgbClr val="000000">
                      <a:alpha val="43137"/>
                    </a:srgbClr>
                  </a:outerShdw>
                </a:effectLst>
                <a:latin typeface="Arial" charset="0"/>
              </a:rPr>
              <a:t>support</a:t>
            </a:r>
            <a:endParaRPr kumimoji="0" lang="en-US" sz="2000" b="0" i="0" u="none" strike="noStrike" cap="none" normalizeH="0" baseline="0" dirty="0" smtClean="0">
              <a:ln>
                <a:noFill/>
              </a:ln>
              <a:solidFill>
                <a:schemeClr val="accent2"/>
              </a:solidFill>
              <a:effectLst>
                <a:outerShdw blurRad="38100" dist="38100" dir="2700000" algn="tl">
                  <a:srgbClr val="000000">
                    <a:alpha val="43137"/>
                  </a:srgbClr>
                </a:outerShdw>
              </a:effectLst>
              <a:latin typeface="Arial" charset="0"/>
            </a:endParaRPr>
          </a:p>
        </p:txBody>
      </p:sp>
      <p:sp>
        <p:nvSpPr>
          <p:cNvPr id="23" name="Rectangle 22"/>
          <p:cNvSpPr/>
          <p:nvPr/>
        </p:nvSpPr>
        <p:spPr bwMode="auto">
          <a:xfrm>
            <a:off x="5181600" y="4419600"/>
            <a:ext cx="3352800" cy="45720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60000"/>
                    <a:lumOff val="40000"/>
                  </a:schemeClr>
                </a:solidFill>
                <a:effectLst>
                  <a:outerShdw blurRad="38100" dist="38100" dir="2700000" algn="tl">
                    <a:srgbClr val="000000">
                      <a:alpha val="43137"/>
                    </a:srgbClr>
                  </a:outerShdw>
                </a:effectLst>
                <a:latin typeface="Arial" charset="0"/>
              </a:rPr>
              <a:t>Make the message Concrete</a:t>
            </a:r>
            <a:endParaRPr kumimoji="0" lang="en-US" sz="2000" b="0" i="0" u="none" strike="noStrike" cap="none" normalizeH="0" baseline="0" dirty="0" smtClean="0">
              <a:ln>
                <a:noFill/>
              </a:ln>
              <a:solidFill>
                <a:schemeClr val="bg1">
                  <a:lumMod val="60000"/>
                  <a:lumOff val="40000"/>
                </a:schemeClr>
              </a:solidFill>
              <a:effectLst>
                <a:outerShdw blurRad="38100" dist="38100" dir="2700000" algn="tl">
                  <a:srgbClr val="000000">
                    <a:alpha val="43137"/>
                  </a:srgbClr>
                </a:outerShdw>
              </a:effectLst>
              <a:latin typeface="Arial" charset="0"/>
            </a:endParaRPr>
          </a:p>
        </p:txBody>
      </p:sp>
      <p:sp>
        <p:nvSpPr>
          <p:cNvPr id="24" name="TextBox 23"/>
          <p:cNvSpPr txBox="1"/>
          <p:nvPr/>
        </p:nvSpPr>
        <p:spPr>
          <a:xfrm>
            <a:off x="4038600" y="5105400"/>
            <a:ext cx="4800600" cy="646331"/>
          </a:xfrm>
          <a:prstGeom prst="rect">
            <a:avLst/>
          </a:prstGeom>
          <a:noFill/>
        </p:spPr>
        <p:txBody>
          <a:bodyPr wrap="square" rtlCol="0">
            <a:spAutoFit/>
          </a:bodyPr>
          <a:lstStyle/>
          <a:p>
            <a:pPr algn="r"/>
            <a:r>
              <a:rPr lang="en-US" dirty="0" smtClean="0">
                <a:solidFill>
                  <a:srgbClr val="FFFF00"/>
                </a:solidFill>
              </a:rPr>
              <a:t>(Summary)</a:t>
            </a:r>
            <a:r>
              <a:rPr lang="en-US" baseline="30000" dirty="0" smtClean="0">
                <a:solidFill>
                  <a:srgbClr val="FFFF00"/>
                </a:solidFill>
              </a:rPr>
              <a:t>-1  </a:t>
            </a:r>
            <a:r>
              <a:rPr lang="en-US" dirty="0" smtClean="0">
                <a:solidFill>
                  <a:srgbClr val="FFFF00"/>
                </a:solidFill>
              </a:rPr>
              <a:t>– the </a:t>
            </a:r>
            <a:r>
              <a:rPr lang="en-US" dirty="0" smtClean="0">
                <a:solidFill>
                  <a:srgbClr val="FFFF00"/>
                </a:solidFill>
                <a:effectLst>
                  <a:outerShdw blurRad="38100" dist="38100" dir="2700000" algn="tl">
                    <a:srgbClr val="000000">
                      <a:alpha val="43137"/>
                    </a:srgbClr>
                  </a:outerShdw>
                </a:effectLst>
              </a:rPr>
              <a:t>Simple</a:t>
            </a:r>
            <a:r>
              <a:rPr lang="en-US" dirty="0" smtClean="0">
                <a:solidFill>
                  <a:srgbClr val="FFFF00"/>
                </a:solidFill>
              </a:rPr>
              <a:t> message, its </a:t>
            </a:r>
            <a:r>
              <a:rPr lang="en-US" dirty="0" smtClean="0">
                <a:solidFill>
                  <a:srgbClr val="FF0000"/>
                </a:solidFill>
                <a:effectLst>
                  <a:outerShdw blurRad="38100" dist="38100" dir="2700000" algn="tl">
                    <a:srgbClr val="000000">
                      <a:alpha val="43137"/>
                    </a:srgbClr>
                  </a:outerShdw>
                </a:effectLst>
              </a:rPr>
              <a:t>Story</a:t>
            </a:r>
            <a:r>
              <a:rPr lang="en-US" dirty="0" smtClean="0">
                <a:solidFill>
                  <a:srgbClr val="FFFF00"/>
                </a:solidFill>
              </a:rPr>
              <a:t>, the </a:t>
            </a:r>
            <a:r>
              <a:rPr lang="en-US" dirty="0" smtClean="0">
                <a:solidFill>
                  <a:schemeClr val="accent2">
                    <a:lumMod val="40000"/>
                    <a:lumOff val="60000"/>
                  </a:schemeClr>
                </a:solidFill>
                <a:effectLst>
                  <a:outerShdw blurRad="38100" dist="38100" dir="2700000" algn="tl">
                    <a:srgbClr val="000000">
                      <a:alpha val="43137"/>
                    </a:srgbClr>
                  </a:outerShdw>
                </a:effectLst>
              </a:rPr>
              <a:t>Unexpected</a:t>
            </a:r>
            <a:r>
              <a:rPr lang="en-US" dirty="0" smtClean="0">
                <a:solidFill>
                  <a:srgbClr val="FFFF00"/>
                </a:solidFill>
              </a:rPr>
              <a:t> result why it’s </a:t>
            </a:r>
            <a:r>
              <a:rPr lang="en-US" dirty="0" smtClean="0">
                <a:solidFill>
                  <a:schemeClr val="accent2"/>
                </a:solidFill>
                <a:effectLst>
                  <a:outerShdw blurRad="38100" dist="38100" dir="2700000" algn="tl">
                    <a:srgbClr val="000000">
                      <a:alpha val="43137"/>
                    </a:srgbClr>
                  </a:outerShdw>
                </a:effectLst>
              </a:rPr>
              <a:t>Credible</a:t>
            </a:r>
            <a:endParaRPr lang="en-US" dirty="0">
              <a:solidFill>
                <a:schemeClr val="accent2"/>
              </a:solidFill>
              <a:effectLst>
                <a:outerShdw blurRad="38100" dist="38100" dir="2700000" algn="tl">
                  <a:srgbClr val="000000">
                    <a:alpha val="43137"/>
                  </a:srgbClr>
                </a:outerShdw>
              </a:effectLst>
            </a:endParaRPr>
          </a:p>
        </p:txBody>
      </p:sp>
      <p:sp>
        <p:nvSpPr>
          <p:cNvPr id="25" name="TextBox 24"/>
          <p:cNvSpPr txBox="1"/>
          <p:nvPr/>
        </p:nvSpPr>
        <p:spPr>
          <a:xfrm>
            <a:off x="4648200" y="5791200"/>
            <a:ext cx="4224233" cy="646331"/>
          </a:xfrm>
          <a:prstGeom prst="rect">
            <a:avLst/>
          </a:prstGeom>
          <a:noFill/>
        </p:spPr>
        <p:txBody>
          <a:bodyPr wrap="none" rtlCol="0">
            <a:spAutoFit/>
          </a:bodyPr>
          <a:lstStyle/>
          <a:p>
            <a:pPr algn="r"/>
            <a:r>
              <a:rPr lang="en-US" dirty="0" smtClean="0">
                <a:solidFill>
                  <a:schemeClr val="accent2">
                    <a:lumMod val="40000"/>
                    <a:lumOff val="60000"/>
                  </a:schemeClr>
                </a:solidFill>
                <a:effectLst>
                  <a:outerShdw blurRad="38100" dist="38100" dir="2700000" algn="tl">
                    <a:srgbClr val="000000">
                      <a:alpha val="43137"/>
                    </a:srgbClr>
                  </a:outerShdw>
                </a:effectLst>
              </a:rPr>
              <a:t>The impact, consequences and why we</a:t>
            </a:r>
          </a:p>
          <a:p>
            <a:pPr algn="r"/>
            <a:r>
              <a:rPr lang="en-US" dirty="0" smtClean="0">
                <a:solidFill>
                  <a:schemeClr val="accent2">
                    <a:lumMod val="40000"/>
                    <a:lumOff val="60000"/>
                  </a:schemeClr>
                </a:solidFill>
                <a:effectLst>
                  <a:outerShdw blurRad="38100" dist="38100" dir="2700000" algn="tl">
                    <a:srgbClr val="000000">
                      <a:alpha val="43137"/>
                    </a:srgbClr>
                  </a:outerShdw>
                </a:effectLst>
              </a:rPr>
              <a:t>should  have an Emotional reaction</a:t>
            </a:r>
            <a:endParaRPr lang="en-US" dirty="0">
              <a:solidFill>
                <a:schemeClr val="accent2">
                  <a:lumMod val="40000"/>
                  <a:lumOff val="60000"/>
                </a:schemeClr>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7772400" cy="1362075"/>
          </a:xfrm>
        </p:spPr>
        <p:txBody>
          <a:bodyPr/>
          <a:lstStyle/>
          <a:p>
            <a:r>
              <a:rPr lang="en-US" dirty="0" smtClean="0"/>
              <a:t>Launching and scaffolding (Student) writers</a:t>
            </a:r>
            <a:endParaRPr lang="en-US" dirty="0"/>
          </a:p>
        </p:txBody>
      </p:sp>
      <p:sp>
        <p:nvSpPr>
          <p:cNvPr id="4" name="Date Placeholder 3"/>
          <p:cNvSpPr>
            <a:spLocks noGrp="1"/>
          </p:cNvSpPr>
          <p:nvPr>
            <p:ph type="dt" sz="half" idx="4294967295"/>
          </p:nvPr>
        </p:nvSpPr>
        <p:spPr>
          <a:xfrm>
            <a:off x="7086600" y="6248400"/>
            <a:ext cx="2057400" cy="457200"/>
          </a:xfrm>
          <a:prstGeom prst="rect">
            <a:avLst/>
          </a:prstGeom>
        </p:spPr>
        <p:txBody>
          <a:bodyPr/>
          <a:lstStyle/>
          <a:p>
            <a:r>
              <a:rPr lang="en-US" smtClean="0"/>
              <a:t>March 2013</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(things to think about first)</a:t>
            </a:r>
            <a:endParaRPr lang="en-US" dirty="0"/>
          </a:p>
        </p:txBody>
      </p:sp>
      <p:sp>
        <p:nvSpPr>
          <p:cNvPr id="3" name="Content Placeholder 2"/>
          <p:cNvSpPr>
            <a:spLocks noGrp="1"/>
          </p:cNvSpPr>
          <p:nvPr>
            <p:ph idx="1"/>
          </p:nvPr>
        </p:nvSpPr>
        <p:spPr/>
        <p:txBody>
          <a:bodyPr/>
          <a:lstStyle/>
          <a:p>
            <a:r>
              <a:rPr lang="en-US" dirty="0" smtClean="0"/>
              <a:t>The Audience</a:t>
            </a:r>
          </a:p>
          <a:p>
            <a:r>
              <a:rPr lang="en-US" dirty="0" smtClean="0"/>
              <a:t>The Venue</a:t>
            </a:r>
          </a:p>
          <a:p>
            <a:r>
              <a:rPr lang="en-US" dirty="0" smtClean="0"/>
              <a:t>The Message</a:t>
            </a:r>
          </a:p>
          <a:p>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Here I will</a:t>
            </a:r>
            <a:endParaRPr lang="en-US" dirty="0"/>
          </a:p>
        </p:txBody>
      </p:sp>
      <p:sp>
        <p:nvSpPr>
          <p:cNvPr id="3" name="Content Placeholder 2"/>
          <p:cNvSpPr>
            <a:spLocks noGrp="1"/>
          </p:cNvSpPr>
          <p:nvPr>
            <p:ph idx="1"/>
          </p:nvPr>
        </p:nvSpPr>
        <p:spPr>
          <a:xfrm>
            <a:off x="457200" y="914400"/>
            <a:ext cx="8229600" cy="4800600"/>
          </a:xfrm>
        </p:spPr>
        <p:txBody>
          <a:bodyPr/>
          <a:lstStyle/>
          <a:p>
            <a:r>
              <a:rPr lang="en-US" sz="2400" dirty="0" smtClean="0"/>
              <a:t>Discuss the (student) </a:t>
            </a:r>
            <a:r>
              <a:rPr lang="en-US" sz="2400" b="1" dirty="0" smtClean="0">
                <a:solidFill>
                  <a:schemeClr val="accent1"/>
                </a:solidFill>
              </a:rPr>
              <a:t>Writing Gap</a:t>
            </a:r>
          </a:p>
          <a:p>
            <a:r>
              <a:rPr lang="en-US" sz="2400" dirty="0" smtClean="0"/>
              <a:t>Present a </a:t>
            </a:r>
            <a:r>
              <a:rPr lang="en-US" sz="2400" b="1" dirty="0" smtClean="0">
                <a:solidFill>
                  <a:schemeClr val="accent1"/>
                </a:solidFill>
              </a:rPr>
              <a:t>Unified Theory of Mathematical Writing</a:t>
            </a:r>
          </a:p>
          <a:p>
            <a:r>
              <a:rPr lang="en-US" sz="2400" dirty="0" smtClean="0"/>
              <a:t>Propose </a:t>
            </a:r>
            <a:r>
              <a:rPr lang="en-US" sz="2400" b="1" dirty="0" smtClean="0">
                <a:solidFill>
                  <a:schemeClr val="accent1"/>
                </a:solidFill>
              </a:rPr>
              <a:t>Launching</a:t>
            </a:r>
            <a:r>
              <a:rPr lang="en-US" sz="2400" dirty="0" smtClean="0"/>
              <a:t> and </a:t>
            </a:r>
            <a:r>
              <a:rPr lang="en-US" sz="2400" b="1" dirty="0" smtClean="0">
                <a:solidFill>
                  <a:schemeClr val="accent1"/>
                </a:solidFill>
              </a:rPr>
              <a:t>Scaffolding</a:t>
            </a:r>
            <a:r>
              <a:rPr lang="en-US" sz="2400" dirty="0" smtClean="0"/>
              <a:t> strategies for (student) authors</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Audience?</a:t>
            </a:r>
            <a:endParaRPr lang="en-US" dirty="0"/>
          </a:p>
        </p:txBody>
      </p:sp>
      <p:sp>
        <p:nvSpPr>
          <p:cNvPr id="3" name="Content Placeholder 2"/>
          <p:cNvSpPr>
            <a:spLocks noGrp="1"/>
          </p:cNvSpPr>
          <p:nvPr>
            <p:ph idx="1"/>
          </p:nvPr>
        </p:nvSpPr>
        <p:spPr>
          <a:xfrm>
            <a:off x="381000" y="2362200"/>
            <a:ext cx="8229600" cy="5257800"/>
          </a:xfrm>
        </p:spPr>
        <p:txBody>
          <a:bodyPr/>
          <a:lstStyle/>
          <a:p>
            <a:r>
              <a:rPr lang="en-US" dirty="0" smtClean="0"/>
              <a:t>Who are they?</a:t>
            </a:r>
          </a:p>
          <a:p>
            <a:r>
              <a:rPr lang="en-US" dirty="0" smtClean="0"/>
              <a:t>What do they know?</a:t>
            </a:r>
          </a:p>
          <a:p>
            <a:r>
              <a:rPr lang="en-US" dirty="0" smtClean="0"/>
              <a:t>What is valuable to them?</a:t>
            </a:r>
          </a:p>
          <a:p>
            <a:r>
              <a:rPr lang="en-US" dirty="0" smtClean="0"/>
              <a:t>Where do they like to get their information?</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20482" name="Picture 2" descr="The Official Dilbert Website featuring Scott Adams Dilbert strips, animations and more"/>
          <p:cNvPicPr>
            <a:picLocks noChangeAspect="1" noChangeArrowheads="1"/>
          </p:cNvPicPr>
          <p:nvPr/>
        </p:nvPicPr>
        <p:blipFill>
          <a:blip r:embed="rId2" cstate="print"/>
          <a:srcRect l="68296"/>
          <a:stretch>
            <a:fillRect/>
          </a:stretch>
        </p:blipFill>
        <p:spPr bwMode="auto">
          <a:xfrm>
            <a:off x="5334000" y="228600"/>
            <a:ext cx="3418661" cy="3352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Audience?</a:t>
            </a:r>
            <a:endParaRPr lang="en-US" dirty="0"/>
          </a:p>
        </p:txBody>
      </p:sp>
      <p:sp>
        <p:nvSpPr>
          <p:cNvPr id="3" name="Content Placeholder 2"/>
          <p:cNvSpPr>
            <a:spLocks noGrp="1"/>
          </p:cNvSpPr>
          <p:nvPr>
            <p:ph idx="1"/>
          </p:nvPr>
        </p:nvSpPr>
        <p:spPr>
          <a:xfrm>
            <a:off x="381000" y="2362200"/>
            <a:ext cx="8229600" cy="5257800"/>
          </a:xfrm>
        </p:spPr>
        <p:txBody>
          <a:bodyPr/>
          <a:lstStyle/>
          <a:p>
            <a:r>
              <a:rPr lang="en-US" dirty="0" smtClean="0"/>
              <a:t>Who are they?</a:t>
            </a:r>
          </a:p>
          <a:p>
            <a:r>
              <a:rPr lang="en-US" dirty="0" smtClean="0"/>
              <a:t>What do they know?</a:t>
            </a:r>
          </a:p>
          <a:p>
            <a:r>
              <a:rPr lang="en-US" dirty="0" smtClean="0"/>
              <a:t>What is valuable to them?</a:t>
            </a:r>
          </a:p>
          <a:p>
            <a:r>
              <a:rPr lang="en-US" dirty="0" smtClean="0"/>
              <a:t>Where do they like to get their information?</a:t>
            </a:r>
          </a:p>
          <a:p>
            <a:endParaRPr lang="en-US" dirty="0" smtClean="0"/>
          </a:p>
          <a:p>
            <a:r>
              <a:rPr lang="en-US" dirty="0" smtClean="0"/>
              <a:t>Pick a SPECIFIC person students know, if possible</a:t>
            </a:r>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20482" name="Picture 2" descr="The Official Dilbert Website featuring Scott Adams Dilbert strips, animations and more"/>
          <p:cNvPicPr>
            <a:picLocks noChangeAspect="1" noChangeArrowheads="1"/>
          </p:cNvPicPr>
          <p:nvPr/>
        </p:nvPicPr>
        <p:blipFill>
          <a:blip r:embed="rId2" cstate="print"/>
          <a:srcRect l="68296"/>
          <a:stretch>
            <a:fillRect/>
          </a:stretch>
        </p:blipFill>
        <p:spPr bwMode="auto">
          <a:xfrm>
            <a:off x="5334000" y="228600"/>
            <a:ext cx="3418661" cy="3352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Venue?</a:t>
            </a:r>
            <a:endParaRPr lang="en-US" dirty="0"/>
          </a:p>
        </p:txBody>
      </p:sp>
      <p:sp>
        <p:nvSpPr>
          <p:cNvPr id="3" name="Content Placeholder 2"/>
          <p:cNvSpPr>
            <a:spLocks noGrp="1"/>
          </p:cNvSpPr>
          <p:nvPr>
            <p:ph idx="1"/>
          </p:nvPr>
        </p:nvSpPr>
        <p:spPr/>
        <p:txBody>
          <a:bodyPr/>
          <a:lstStyle/>
          <a:p>
            <a:r>
              <a:rPr lang="en-US" dirty="0" smtClean="0"/>
              <a:t>Does the audience read this journal?</a:t>
            </a:r>
          </a:p>
          <a:p>
            <a:r>
              <a:rPr lang="en-US" dirty="0" smtClean="0"/>
              <a:t>Will this journal publish this kind of work?</a:t>
            </a:r>
          </a:p>
          <a:p>
            <a:r>
              <a:rPr lang="en-US" dirty="0" smtClean="0"/>
              <a:t>Are there specific requirements to publish here?</a:t>
            </a:r>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Message?</a:t>
            </a:r>
            <a:endParaRPr lang="en-US" dirty="0"/>
          </a:p>
        </p:txBody>
      </p:sp>
      <p:sp>
        <p:nvSpPr>
          <p:cNvPr id="3" name="Content Placeholder 2"/>
          <p:cNvSpPr>
            <a:spLocks noGrp="1"/>
          </p:cNvSpPr>
          <p:nvPr>
            <p:ph idx="1"/>
          </p:nvPr>
        </p:nvSpPr>
        <p:spPr/>
        <p:txBody>
          <a:bodyPr/>
          <a:lstStyle/>
          <a:p>
            <a:r>
              <a:rPr lang="en-US" dirty="0" smtClean="0"/>
              <a:t>What do you want your audience to take home?</a:t>
            </a:r>
          </a:p>
          <a:p>
            <a:r>
              <a:rPr lang="en-US" dirty="0" smtClean="0"/>
              <a:t>What are the novel things that you have done or want to point out?</a:t>
            </a:r>
          </a:p>
          <a:p>
            <a:r>
              <a:rPr lang="en-US" dirty="0" smtClean="0"/>
              <a:t>Why should people be interested?</a:t>
            </a:r>
          </a:p>
          <a:p>
            <a:r>
              <a:rPr lang="en-US" dirty="0" smtClean="0"/>
              <a:t>What are the impacts?</a:t>
            </a:r>
          </a:p>
          <a:p>
            <a:r>
              <a:rPr lang="en-US" dirty="0" smtClean="0"/>
              <a:t>What are your favorite pictures or diagrams illustrating this?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(a framework to get started)</a:t>
            </a:r>
            <a:endParaRPr lang="en-US" dirty="0"/>
          </a:p>
        </p:txBody>
      </p:sp>
      <p:sp>
        <p:nvSpPr>
          <p:cNvPr id="3" name="Content Placeholder 2"/>
          <p:cNvSpPr>
            <a:spLocks noGrp="1"/>
          </p:cNvSpPr>
          <p:nvPr>
            <p:ph idx="1"/>
          </p:nvPr>
        </p:nvSpPr>
        <p:spPr/>
        <p:txBody>
          <a:bodyPr/>
          <a:lstStyle/>
          <a:p>
            <a:r>
              <a:rPr lang="en-US" dirty="0" smtClean="0"/>
              <a:t>Summary and Penultimate Paragraphs</a:t>
            </a:r>
          </a:p>
          <a:p>
            <a:r>
              <a:rPr lang="en-US" dirty="0" smtClean="0"/>
              <a:t>What’s the Story?</a:t>
            </a:r>
          </a:p>
          <a:p>
            <a:r>
              <a:rPr lang="en-US" dirty="0" smtClean="0"/>
              <a:t>Build an `Outline’</a:t>
            </a:r>
          </a:p>
          <a:p>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Penultimate Paragraphs</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The Penultimate (next to last) paragraph</a:t>
            </a:r>
          </a:p>
          <a:p>
            <a:pPr lvl="1"/>
            <a:r>
              <a:rPr lang="en-US" dirty="0" smtClean="0"/>
              <a:t>identifies gaps and needs to be addressed</a:t>
            </a:r>
          </a:p>
          <a:p>
            <a:pPr lvl="1"/>
            <a:r>
              <a:rPr lang="en-US" dirty="0" smtClean="0"/>
              <a:t>connects the questions addressed in Summary to the body of current knowledge </a:t>
            </a:r>
          </a:p>
          <a:p>
            <a:pPr lvl="1"/>
            <a:r>
              <a:rPr lang="en-US" dirty="0" smtClean="0"/>
              <a:t>tells the reader why they should care</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Penultimate Paragraphs</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The Penultimate (next to last) paragraph</a:t>
            </a:r>
          </a:p>
          <a:p>
            <a:pPr lvl="1"/>
            <a:r>
              <a:rPr lang="en-US" dirty="0" smtClean="0">
                <a:solidFill>
                  <a:schemeClr val="accent1"/>
                </a:solidFill>
              </a:rPr>
              <a:t>identifies gaps and needs to be addressed</a:t>
            </a:r>
          </a:p>
          <a:p>
            <a:pPr lvl="1"/>
            <a:r>
              <a:rPr lang="en-US" dirty="0" smtClean="0">
                <a:solidFill>
                  <a:schemeClr val="accent1"/>
                </a:solidFill>
              </a:rPr>
              <a:t>connects the questions addressed in Summary to the body of current knowledge </a:t>
            </a:r>
          </a:p>
          <a:p>
            <a:pPr lvl="1"/>
            <a:r>
              <a:rPr lang="en-US" dirty="0" smtClean="0">
                <a:solidFill>
                  <a:schemeClr val="accent1"/>
                </a:solidFill>
              </a:rPr>
              <a:t>tells the reader why they should care</a:t>
            </a:r>
          </a:p>
          <a:p>
            <a:pPr lvl="1"/>
            <a:r>
              <a:rPr lang="en-US" dirty="0" smtClean="0"/>
              <a:t>“Many researchers studying magic ponies acknowledge the existence of rainbows; conversely, rainbow theorists are uniformly delighted by enchanted horses.  </a:t>
            </a:r>
            <a:r>
              <a:rPr lang="en-US" dirty="0" smtClean="0"/>
              <a:t>But nobody </a:t>
            </a:r>
            <a:r>
              <a:rPr lang="en-US" dirty="0" smtClean="0"/>
              <a:t>knows how to ride a magic pony underneath a pink rainbow.”</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Penultimate Paragraphs</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The Summary (final) paragraph</a:t>
            </a:r>
          </a:p>
          <a:p>
            <a:pPr lvl="1"/>
            <a:r>
              <a:rPr lang="en-US" dirty="0" smtClean="0"/>
              <a:t>contains </a:t>
            </a:r>
            <a:r>
              <a:rPr lang="en-US" b="1" dirty="0" smtClean="0"/>
              <a:t>simplest version </a:t>
            </a:r>
            <a:r>
              <a:rPr lang="en-US" dirty="0" smtClean="0"/>
              <a:t>of what we want to say</a:t>
            </a:r>
          </a:p>
          <a:p>
            <a:pPr lvl="1"/>
            <a:r>
              <a:rPr lang="en-US" dirty="0" smtClean="0"/>
              <a:t>highlights the storyline</a:t>
            </a:r>
          </a:p>
          <a:p>
            <a:pPr lvl="1"/>
            <a:r>
              <a:rPr lang="en-US" dirty="0" smtClean="0"/>
              <a:t>summarizes the credible support</a:t>
            </a:r>
          </a:p>
          <a:p>
            <a:pPr lvl="1"/>
            <a:r>
              <a:rPr lang="en-US" dirty="0" smtClean="0"/>
              <a:t>foreshadows results and impacts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Penultimate Paragraphs</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The Summary (final) paragraph</a:t>
            </a:r>
          </a:p>
          <a:p>
            <a:pPr lvl="1"/>
            <a:r>
              <a:rPr lang="en-US" dirty="0" smtClean="0">
                <a:solidFill>
                  <a:schemeClr val="accent1"/>
                </a:solidFill>
              </a:rPr>
              <a:t>contains </a:t>
            </a:r>
            <a:r>
              <a:rPr lang="en-US" b="1" dirty="0" smtClean="0">
                <a:solidFill>
                  <a:schemeClr val="accent1"/>
                </a:solidFill>
              </a:rPr>
              <a:t>simplest version </a:t>
            </a:r>
            <a:r>
              <a:rPr lang="en-US" dirty="0" smtClean="0">
                <a:solidFill>
                  <a:schemeClr val="accent1"/>
                </a:solidFill>
              </a:rPr>
              <a:t>of what we want to say</a:t>
            </a:r>
          </a:p>
          <a:p>
            <a:pPr lvl="1"/>
            <a:r>
              <a:rPr lang="en-US" dirty="0" smtClean="0">
                <a:solidFill>
                  <a:schemeClr val="accent1"/>
                </a:solidFill>
              </a:rPr>
              <a:t>highlights the storyline</a:t>
            </a:r>
          </a:p>
          <a:p>
            <a:pPr lvl="1"/>
            <a:r>
              <a:rPr lang="en-US" dirty="0" smtClean="0">
                <a:solidFill>
                  <a:schemeClr val="accent1"/>
                </a:solidFill>
              </a:rPr>
              <a:t>summarizes the credible support</a:t>
            </a:r>
          </a:p>
          <a:p>
            <a:pPr lvl="1"/>
            <a:r>
              <a:rPr lang="en-US" dirty="0" smtClean="0">
                <a:solidFill>
                  <a:schemeClr val="accent1"/>
                </a:solidFill>
              </a:rPr>
              <a:t>foreshadows results and impacts</a:t>
            </a:r>
          </a:p>
          <a:p>
            <a:pPr lvl="1"/>
            <a:r>
              <a:rPr lang="en-US" dirty="0" smtClean="0"/>
              <a:t>“In this paper we will put horses and rainbows on a common footing.  First the horses will be enchanted, and then rainbows appear.   It will turn out that rainbow coloring choice is optional.  Not only can we produce color-neutral horse-rainbow dyads, but we can finally ride magical ponies through pink rainbows.”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Example, </a:t>
            </a:r>
            <a:r>
              <a:rPr lang="en-US" dirty="0" err="1" smtClean="0"/>
              <a:t>Segel</a:t>
            </a:r>
            <a:r>
              <a:rPr lang="en-US" dirty="0" smtClean="0"/>
              <a:t> Prize Winner, SMB</a:t>
            </a:r>
            <a:endParaRPr lang="en-US" dirty="0"/>
          </a:p>
        </p:txBody>
      </p:sp>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16385" name="Picture 1"/>
          <p:cNvPicPr>
            <a:picLocks noChangeAspect="1" noChangeArrowheads="1"/>
          </p:cNvPicPr>
          <p:nvPr/>
        </p:nvPicPr>
        <p:blipFill>
          <a:blip r:embed="rId2" cstate="print"/>
          <a:srcRect b="11335"/>
          <a:stretch>
            <a:fillRect/>
          </a:stretch>
        </p:blipFill>
        <p:spPr bwMode="auto">
          <a:xfrm>
            <a:off x="2286000" y="1066800"/>
            <a:ext cx="6677660" cy="4800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Here I will</a:t>
            </a:r>
            <a:endParaRPr lang="en-US" dirty="0"/>
          </a:p>
        </p:txBody>
      </p:sp>
      <p:sp>
        <p:nvSpPr>
          <p:cNvPr id="3" name="Content Placeholder 2"/>
          <p:cNvSpPr>
            <a:spLocks noGrp="1"/>
          </p:cNvSpPr>
          <p:nvPr>
            <p:ph idx="1"/>
          </p:nvPr>
        </p:nvSpPr>
        <p:spPr>
          <a:xfrm>
            <a:off x="457200" y="914400"/>
            <a:ext cx="8229600" cy="4800600"/>
          </a:xfrm>
        </p:spPr>
        <p:txBody>
          <a:bodyPr/>
          <a:lstStyle/>
          <a:p>
            <a:r>
              <a:rPr lang="en-US" sz="2400" dirty="0" smtClean="0"/>
              <a:t>Discuss the (student) </a:t>
            </a:r>
            <a:r>
              <a:rPr lang="en-US" sz="2400" b="1" dirty="0" smtClean="0">
                <a:solidFill>
                  <a:schemeClr val="accent1"/>
                </a:solidFill>
              </a:rPr>
              <a:t>Writing Gap</a:t>
            </a:r>
          </a:p>
          <a:p>
            <a:r>
              <a:rPr lang="en-US" sz="2400" dirty="0" smtClean="0"/>
              <a:t>Present a </a:t>
            </a:r>
            <a:r>
              <a:rPr lang="en-US" sz="2400" b="1" dirty="0" smtClean="0">
                <a:solidFill>
                  <a:schemeClr val="accent1"/>
                </a:solidFill>
              </a:rPr>
              <a:t>Unified Theory of Mathematical Writing</a:t>
            </a:r>
          </a:p>
          <a:p>
            <a:r>
              <a:rPr lang="en-US" sz="2400" dirty="0" smtClean="0"/>
              <a:t>Propose </a:t>
            </a:r>
            <a:r>
              <a:rPr lang="en-US" sz="2400" b="1" dirty="0" smtClean="0">
                <a:solidFill>
                  <a:schemeClr val="accent1"/>
                </a:solidFill>
              </a:rPr>
              <a:t>Launching</a:t>
            </a:r>
            <a:r>
              <a:rPr lang="en-US" sz="2400" dirty="0" smtClean="0"/>
              <a:t> and </a:t>
            </a:r>
            <a:r>
              <a:rPr lang="en-US" sz="2400" b="1" dirty="0" smtClean="0">
                <a:solidFill>
                  <a:schemeClr val="accent1"/>
                </a:solidFill>
              </a:rPr>
              <a:t>Scaffolding</a:t>
            </a:r>
            <a:r>
              <a:rPr lang="en-US" sz="2400" dirty="0" smtClean="0"/>
              <a:t> strategies for (student) authors</a:t>
            </a:r>
          </a:p>
          <a:p>
            <a:r>
              <a:rPr lang="en-US" sz="2400" dirty="0" smtClean="0"/>
              <a:t>Work through some specific </a:t>
            </a:r>
            <a:r>
              <a:rPr lang="en-US" sz="2400" b="1" dirty="0" smtClean="0">
                <a:solidFill>
                  <a:schemeClr val="accent1"/>
                </a:solidFill>
              </a:rPr>
              <a:t>Math-Communication Issues </a:t>
            </a:r>
            <a:r>
              <a:rPr lang="en-US" sz="2400" dirty="0" smtClean="0"/>
              <a:t>including</a:t>
            </a:r>
          </a:p>
          <a:p>
            <a:pPr lvl="1"/>
            <a:r>
              <a:rPr lang="en-US" sz="2000" dirty="0" smtClean="0"/>
              <a:t>Cushioning Equations and Presenting Pictures</a:t>
            </a:r>
          </a:p>
          <a:p>
            <a:pPr lvl="1"/>
            <a:r>
              <a:rPr lang="en-US" sz="2000" dirty="0" smtClean="0"/>
              <a:t>Tightening Sentences/Punchy Paragraphs</a:t>
            </a:r>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Example, </a:t>
            </a:r>
            <a:r>
              <a:rPr lang="en-US" dirty="0" err="1" smtClean="0"/>
              <a:t>Segel</a:t>
            </a:r>
            <a:r>
              <a:rPr lang="en-US" dirty="0" smtClean="0"/>
              <a:t> Prize Winner, SMB</a:t>
            </a:r>
            <a:endParaRPr lang="en-US" dirty="0"/>
          </a:p>
        </p:txBody>
      </p:sp>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16385" name="Picture 1"/>
          <p:cNvPicPr>
            <a:picLocks noChangeAspect="1" noChangeArrowheads="1"/>
          </p:cNvPicPr>
          <p:nvPr/>
        </p:nvPicPr>
        <p:blipFill>
          <a:blip r:embed="rId2" cstate="print"/>
          <a:srcRect b="11335"/>
          <a:stretch>
            <a:fillRect/>
          </a:stretch>
        </p:blipFill>
        <p:spPr bwMode="auto">
          <a:xfrm>
            <a:off x="2286000" y="1066800"/>
            <a:ext cx="6677660" cy="4800600"/>
          </a:xfrm>
          <a:prstGeom prst="rect">
            <a:avLst/>
          </a:prstGeom>
          <a:noFill/>
          <a:ln w="9525">
            <a:noFill/>
            <a:miter lim="800000"/>
            <a:headEnd/>
            <a:tailEnd/>
          </a:ln>
        </p:spPr>
      </p:pic>
      <p:grpSp>
        <p:nvGrpSpPr>
          <p:cNvPr id="4" name="Group 4"/>
          <p:cNvGrpSpPr/>
          <p:nvPr/>
        </p:nvGrpSpPr>
        <p:grpSpPr>
          <a:xfrm>
            <a:off x="152400" y="2209800"/>
            <a:ext cx="1447800" cy="1219200"/>
            <a:chOff x="2133600" y="457200"/>
            <a:chExt cx="2895600" cy="2362200"/>
          </a:xfrm>
        </p:grpSpPr>
        <p:sp>
          <p:nvSpPr>
            <p:cNvPr id="6" name="Isosceles Triangle 5"/>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7" name="Isosceles Triangle 6"/>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8" name="Isosceles Triangle 7"/>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grpSp>
      <p:sp>
        <p:nvSpPr>
          <p:cNvPr id="9" name="Rectangle 8"/>
          <p:cNvSpPr/>
          <p:nvPr/>
        </p:nvSpPr>
        <p:spPr bwMode="auto">
          <a:xfrm>
            <a:off x="152400" y="1981200"/>
            <a:ext cx="1447800" cy="228600"/>
          </a:xfrm>
          <a:prstGeom prst="rect">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dirty="0" smtClean="0">
                <a:effectLst>
                  <a:outerShdw blurRad="38100" dist="38100" dir="2700000" algn="tl">
                    <a:srgbClr val="000000">
                      <a:alpha val="43137"/>
                    </a:srgbClr>
                  </a:outerShdw>
                </a:effectLst>
                <a:latin typeface="Arial" charset="0"/>
              </a:rPr>
              <a:t>Title</a:t>
            </a:r>
            <a:endParaRPr kumimoji="0" lang="en-US" sz="2000" b="0" i="0" u="none" strike="noStrike" cap="none" normalizeH="0" baseline="0" dirty="0" smtClean="0">
              <a:ln>
                <a:noFill/>
              </a:ln>
              <a:effectLst>
                <a:outerShdw blurRad="38100" dist="38100" dir="2700000" algn="tl">
                  <a:srgbClr val="000000">
                    <a:alpha val="43137"/>
                  </a:srgbClr>
                </a:outerShdw>
              </a:effectLst>
              <a:latin typeface="Arial" charset="0"/>
            </a:endParaRPr>
          </a:p>
        </p:txBody>
      </p:sp>
      <p:pic>
        <p:nvPicPr>
          <p:cNvPr id="10" name="Picture 4" descr="C:\Program Files (x86)\Microsoft Office\MEDIA\CAGCAT10\j0240719.wmf"/>
          <p:cNvPicPr>
            <a:picLocks noChangeAspect="1" noChangeArrowheads="1"/>
          </p:cNvPicPr>
          <p:nvPr/>
        </p:nvPicPr>
        <p:blipFill>
          <a:blip r:embed="rId3" cstate="print"/>
          <a:srcRect/>
          <a:stretch>
            <a:fillRect/>
          </a:stretch>
        </p:blipFill>
        <p:spPr bwMode="auto">
          <a:xfrm>
            <a:off x="685800" y="2286000"/>
            <a:ext cx="381000" cy="597988"/>
          </a:xfrm>
          <a:prstGeom prst="rect">
            <a:avLst/>
          </a:prstGeom>
          <a:noFill/>
        </p:spPr>
      </p:pic>
      <p:pic>
        <p:nvPicPr>
          <p:cNvPr id="11" name="Picture 9" descr="C:\Program Files (x86)\Microsoft Office\MEDIA\CAGCAT10\j0304933.wmf"/>
          <p:cNvPicPr>
            <a:picLocks noChangeAspect="1" noChangeArrowheads="1"/>
          </p:cNvPicPr>
          <p:nvPr/>
        </p:nvPicPr>
        <p:blipFill>
          <a:blip r:embed="rId4" cstate="print"/>
          <a:srcRect/>
          <a:stretch>
            <a:fillRect/>
          </a:stretch>
        </p:blipFill>
        <p:spPr bwMode="auto">
          <a:xfrm rot="20335465">
            <a:off x="57526" y="1055862"/>
            <a:ext cx="437627" cy="401349"/>
          </a:xfrm>
          <a:prstGeom prst="rect">
            <a:avLst/>
          </a:prstGeom>
          <a:noFill/>
        </p:spPr>
      </p:pic>
      <p:pic>
        <p:nvPicPr>
          <p:cNvPr id="12" name="Picture 6" descr="F:\writing\talks\zombie\zombie sil 3.jpg"/>
          <p:cNvPicPr>
            <a:picLocks noChangeAspect="1" noChangeArrowheads="1"/>
          </p:cNvPicPr>
          <p:nvPr/>
        </p:nvPicPr>
        <p:blipFill>
          <a:blip r:embed="rId5" cstate="print"/>
          <a:srcRect/>
          <a:stretch>
            <a:fillRect/>
          </a:stretch>
        </p:blipFill>
        <p:spPr bwMode="auto">
          <a:xfrm rot="9994109">
            <a:off x="1750201" y="1556401"/>
            <a:ext cx="358775" cy="677686"/>
          </a:xfrm>
          <a:prstGeom prst="rect">
            <a:avLst/>
          </a:prstGeom>
          <a:noFill/>
        </p:spPr>
      </p:pic>
      <p:cxnSp>
        <p:nvCxnSpPr>
          <p:cNvPr id="14" name="Shape 13"/>
          <p:cNvCxnSpPr>
            <a:endCxn id="10" idx="0"/>
          </p:cNvCxnSpPr>
          <p:nvPr/>
        </p:nvCxnSpPr>
        <p:spPr bwMode="auto">
          <a:xfrm rot="10800000" flipV="1">
            <a:off x="876300" y="1447800"/>
            <a:ext cx="1257300" cy="838200"/>
          </a:xfrm>
          <a:prstGeom prst="bentConnector2">
            <a:avLst/>
          </a:prstGeom>
          <a:noFill/>
          <a:ln w="25400" cap="flat" cmpd="sng" algn="ctr">
            <a:solidFill>
              <a:schemeClr val="hlink"/>
            </a:solidFill>
            <a:prstDash val="solid"/>
            <a:round/>
            <a:headEnd type="none" w="med" len="med"/>
            <a:tailEnd type="arrow"/>
          </a:ln>
          <a:effectLst/>
        </p:spPr>
      </p:cxnSp>
      <p:sp>
        <p:nvSpPr>
          <p:cNvPr id="18" name="Arc 17"/>
          <p:cNvSpPr/>
          <p:nvPr/>
        </p:nvSpPr>
        <p:spPr bwMode="auto">
          <a:xfrm>
            <a:off x="0" y="1447800"/>
            <a:ext cx="838200" cy="1066800"/>
          </a:xfrm>
          <a:prstGeom prst="arc">
            <a:avLst/>
          </a:prstGeom>
          <a:noFill/>
          <a:ln w="25400" cap="flat" cmpd="sng" algn="ctr">
            <a:solidFill>
              <a:schemeClr val="hlink"/>
            </a:solidFill>
            <a:prstDash val="sysDash"/>
            <a:round/>
            <a:headEnd type="arrow"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9" name="Arc 18"/>
          <p:cNvSpPr/>
          <p:nvPr/>
        </p:nvSpPr>
        <p:spPr bwMode="auto">
          <a:xfrm flipH="1">
            <a:off x="1219200" y="1676400"/>
            <a:ext cx="990600" cy="609600"/>
          </a:xfrm>
          <a:prstGeom prst="arc">
            <a:avLst/>
          </a:prstGeom>
          <a:noFill/>
          <a:ln w="25400" cap="flat" cmpd="sng" algn="ctr">
            <a:solidFill>
              <a:schemeClr val="hlink"/>
            </a:solidFill>
            <a:prstDash val="sysDash"/>
            <a:round/>
            <a:headEnd type="arrow"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7" name="Left Brace 16"/>
          <p:cNvSpPr/>
          <p:nvPr/>
        </p:nvSpPr>
        <p:spPr bwMode="auto">
          <a:xfrm>
            <a:off x="2057400" y="990600"/>
            <a:ext cx="228600" cy="914400"/>
          </a:xfrm>
          <a:prstGeom prst="leftBrac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54274" name="Picture 2"/>
          <p:cNvPicPr>
            <a:picLocks noChangeAspect="1" noChangeArrowheads="1"/>
          </p:cNvPicPr>
          <p:nvPr/>
        </p:nvPicPr>
        <p:blipFill>
          <a:blip r:embed="rId2" cstate="print"/>
          <a:srcRect b="4110"/>
          <a:stretch>
            <a:fillRect/>
          </a:stretch>
        </p:blipFill>
        <p:spPr bwMode="auto">
          <a:xfrm>
            <a:off x="1752600" y="381000"/>
            <a:ext cx="7296822" cy="5334000"/>
          </a:xfrm>
          <a:prstGeom prst="rect">
            <a:avLst/>
          </a:prstGeom>
          <a:noFill/>
          <a:ln w="9525">
            <a:noFill/>
            <a:miter lim="800000"/>
            <a:headEnd/>
            <a:tailEnd/>
          </a:ln>
        </p:spPr>
      </p:pic>
      <p:grpSp>
        <p:nvGrpSpPr>
          <p:cNvPr id="10" name="Group 9"/>
          <p:cNvGrpSpPr/>
          <p:nvPr/>
        </p:nvGrpSpPr>
        <p:grpSpPr>
          <a:xfrm>
            <a:off x="152400" y="2209800"/>
            <a:ext cx="1447800" cy="1219200"/>
            <a:chOff x="2133600" y="457200"/>
            <a:chExt cx="2895600" cy="2362200"/>
          </a:xfrm>
        </p:grpSpPr>
        <p:sp>
          <p:nvSpPr>
            <p:cNvPr id="7" name="Isosceles Triangle 6"/>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8" name="Isosceles Triangle 7"/>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9" name="Isosceles Triangle 8"/>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grpSp>
      <p:sp>
        <p:nvSpPr>
          <p:cNvPr id="11" name="Rectangle 10"/>
          <p:cNvSpPr/>
          <p:nvPr/>
        </p:nvSpPr>
        <p:spPr bwMode="auto">
          <a:xfrm>
            <a:off x="1828800" y="1371600"/>
            <a:ext cx="7086600" cy="1752600"/>
          </a:xfrm>
          <a:prstGeom prst="rect">
            <a:avLst/>
          </a:prstGeom>
          <a:solidFill>
            <a:schemeClr val="bg1">
              <a:alpha val="41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cxnSp>
        <p:nvCxnSpPr>
          <p:cNvPr id="13" name="Elbow Connector 12"/>
          <p:cNvCxnSpPr/>
          <p:nvPr/>
        </p:nvCxnSpPr>
        <p:spPr bwMode="auto">
          <a:xfrm rot="5400000">
            <a:off x="800100" y="1409700"/>
            <a:ext cx="1066800" cy="990600"/>
          </a:xfrm>
          <a:prstGeom prst="bentConnector3">
            <a:avLst>
              <a:gd name="adj1" fmla="val 50000"/>
            </a:avLst>
          </a:prstGeom>
          <a:noFill/>
          <a:ln w="25400" cap="flat" cmpd="sng" algn="ctr">
            <a:solidFill>
              <a:schemeClr val="hlink"/>
            </a:solidFill>
            <a:prstDash val="solid"/>
            <a:round/>
            <a:headEnd type="none" w="med" len="med"/>
            <a:tailEnd type="arrow"/>
          </a:ln>
          <a:effectLst/>
        </p:spPr>
      </p:cxnSp>
      <p:sp>
        <p:nvSpPr>
          <p:cNvPr id="18" name="TextBox 17"/>
          <p:cNvSpPr txBox="1"/>
          <p:nvPr/>
        </p:nvSpPr>
        <p:spPr>
          <a:xfrm>
            <a:off x="0" y="1066800"/>
            <a:ext cx="1648208" cy="738664"/>
          </a:xfrm>
          <a:prstGeom prst="rect">
            <a:avLst/>
          </a:prstGeom>
          <a:noFill/>
        </p:spPr>
        <p:txBody>
          <a:bodyPr wrap="none" rtlCol="0">
            <a:spAutoFit/>
          </a:bodyPr>
          <a:lstStyle/>
          <a:p>
            <a:r>
              <a:rPr lang="en-US" sz="1400" dirty="0" smtClean="0">
                <a:solidFill>
                  <a:schemeClr val="accent2"/>
                </a:solidFill>
              </a:rPr>
              <a:t>Context – why this</a:t>
            </a:r>
          </a:p>
          <a:p>
            <a:r>
              <a:rPr lang="en-US" sz="1400" dirty="0" smtClean="0">
                <a:solidFill>
                  <a:schemeClr val="accent2"/>
                </a:solidFill>
              </a:rPr>
              <a:t>is important and </a:t>
            </a:r>
          </a:p>
          <a:p>
            <a:r>
              <a:rPr lang="en-US" sz="1400" dirty="0" smtClean="0">
                <a:solidFill>
                  <a:schemeClr val="accent2"/>
                </a:solidFill>
              </a:rPr>
              <a:t>you should care</a:t>
            </a:r>
            <a:endParaRPr lang="en-US" sz="1400" dirty="0">
              <a:solidFill>
                <a:schemeClr val="accent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54274" name="Picture 2"/>
          <p:cNvPicPr>
            <a:picLocks noChangeAspect="1" noChangeArrowheads="1"/>
          </p:cNvPicPr>
          <p:nvPr/>
        </p:nvPicPr>
        <p:blipFill>
          <a:blip r:embed="rId2" cstate="print"/>
          <a:srcRect b="4110"/>
          <a:stretch>
            <a:fillRect/>
          </a:stretch>
        </p:blipFill>
        <p:spPr bwMode="auto">
          <a:xfrm>
            <a:off x="1752600" y="381000"/>
            <a:ext cx="7296822" cy="5334000"/>
          </a:xfrm>
          <a:prstGeom prst="rect">
            <a:avLst/>
          </a:prstGeom>
          <a:noFill/>
          <a:ln w="9525">
            <a:noFill/>
            <a:miter lim="800000"/>
            <a:headEnd/>
            <a:tailEnd/>
          </a:ln>
        </p:spPr>
      </p:pic>
      <p:grpSp>
        <p:nvGrpSpPr>
          <p:cNvPr id="2" name="Group 9"/>
          <p:cNvGrpSpPr/>
          <p:nvPr/>
        </p:nvGrpSpPr>
        <p:grpSpPr>
          <a:xfrm>
            <a:off x="152400" y="2209800"/>
            <a:ext cx="1447800" cy="1219200"/>
            <a:chOff x="2133600" y="457200"/>
            <a:chExt cx="2895600" cy="2362200"/>
          </a:xfrm>
        </p:grpSpPr>
        <p:sp>
          <p:nvSpPr>
            <p:cNvPr id="7" name="Isosceles Triangle 6"/>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8" name="Isosceles Triangle 7"/>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9" name="Isosceles Triangle 8"/>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grpSp>
      <p:sp>
        <p:nvSpPr>
          <p:cNvPr id="10" name="Rectangle 9"/>
          <p:cNvSpPr/>
          <p:nvPr/>
        </p:nvSpPr>
        <p:spPr bwMode="auto">
          <a:xfrm>
            <a:off x="1828800" y="3048000"/>
            <a:ext cx="7086600" cy="1219200"/>
          </a:xfrm>
          <a:prstGeom prst="rect">
            <a:avLst/>
          </a:prstGeom>
          <a:solidFill>
            <a:schemeClr val="accent2">
              <a:alpha val="30000"/>
            </a:schemeClr>
          </a:solid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cxnSp>
        <p:nvCxnSpPr>
          <p:cNvPr id="12" name="Elbow Connector 11"/>
          <p:cNvCxnSpPr>
            <a:stCxn id="10" idx="1"/>
            <a:endCxn id="8" idx="3"/>
          </p:cNvCxnSpPr>
          <p:nvPr/>
        </p:nvCxnSpPr>
        <p:spPr bwMode="auto">
          <a:xfrm rot="10800000">
            <a:off x="876300" y="2721078"/>
            <a:ext cx="952500" cy="936523"/>
          </a:xfrm>
          <a:prstGeom prst="bentConnector4">
            <a:avLst>
              <a:gd name="adj1" fmla="val 28000"/>
              <a:gd name="adj2" fmla="val 124409"/>
            </a:avLst>
          </a:prstGeom>
          <a:noFill/>
          <a:ln w="25400" cap="flat" cmpd="sng" algn="ctr">
            <a:solidFill>
              <a:schemeClr val="hlink"/>
            </a:solidFill>
            <a:prstDash val="solid"/>
            <a:round/>
            <a:headEnd type="none" w="med" len="med"/>
            <a:tailEnd type="arrow"/>
          </a:ln>
          <a:effectLst/>
        </p:spPr>
      </p:cxnSp>
      <p:sp>
        <p:nvSpPr>
          <p:cNvPr id="15" name="TextBox 14"/>
          <p:cNvSpPr txBox="1"/>
          <p:nvPr/>
        </p:nvSpPr>
        <p:spPr>
          <a:xfrm>
            <a:off x="152400" y="3581400"/>
            <a:ext cx="1428596" cy="954107"/>
          </a:xfrm>
          <a:prstGeom prst="rect">
            <a:avLst/>
          </a:prstGeom>
          <a:noFill/>
        </p:spPr>
        <p:txBody>
          <a:bodyPr wrap="none" rtlCol="0">
            <a:spAutoFit/>
          </a:bodyPr>
          <a:lstStyle/>
          <a:p>
            <a:r>
              <a:rPr lang="en-US" sz="1400" b="1" dirty="0" smtClean="0">
                <a:solidFill>
                  <a:schemeClr val="accent2"/>
                </a:solidFill>
              </a:rPr>
              <a:t>Penultimate ¶</a:t>
            </a:r>
          </a:p>
          <a:p>
            <a:r>
              <a:rPr lang="en-US" sz="1400" dirty="0" smtClean="0">
                <a:solidFill>
                  <a:schemeClr val="accent2"/>
                </a:solidFill>
              </a:rPr>
              <a:t>What’s the gap</a:t>
            </a:r>
          </a:p>
          <a:p>
            <a:r>
              <a:rPr lang="en-US" sz="1400" dirty="0" smtClean="0">
                <a:solidFill>
                  <a:schemeClr val="accent2"/>
                </a:solidFill>
              </a:rPr>
              <a:t>and why does it</a:t>
            </a:r>
          </a:p>
          <a:p>
            <a:r>
              <a:rPr lang="en-US" sz="1400" dirty="0" smtClean="0">
                <a:solidFill>
                  <a:schemeClr val="accent2"/>
                </a:solidFill>
              </a:rPr>
              <a:t>need filling?</a:t>
            </a:r>
            <a:endParaRPr lang="en-US" sz="1400" dirty="0">
              <a:solidFill>
                <a:schemeClr val="accent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54274" name="Picture 2"/>
          <p:cNvPicPr>
            <a:picLocks noChangeAspect="1" noChangeArrowheads="1"/>
          </p:cNvPicPr>
          <p:nvPr/>
        </p:nvPicPr>
        <p:blipFill>
          <a:blip r:embed="rId2" cstate="print"/>
          <a:srcRect b="4110"/>
          <a:stretch>
            <a:fillRect/>
          </a:stretch>
        </p:blipFill>
        <p:spPr bwMode="auto">
          <a:xfrm>
            <a:off x="1752600" y="381000"/>
            <a:ext cx="7296822" cy="5334000"/>
          </a:xfrm>
          <a:prstGeom prst="rect">
            <a:avLst/>
          </a:prstGeom>
          <a:noFill/>
          <a:ln w="9525">
            <a:noFill/>
            <a:miter lim="800000"/>
            <a:headEnd/>
            <a:tailEnd/>
          </a:ln>
        </p:spPr>
      </p:pic>
      <p:grpSp>
        <p:nvGrpSpPr>
          <p:cNvPr id="2" name="Group 9"/>
          <p:cNvGrpSpPr/>
          <p:nvPr/>
        </p:nvGrpSpPr>
        <p:grpSpPr>
          <a:xfrm>
            <a:off x="152400" y="2209800"/>
            <a:ext cx="1447800" cy="1219200"/>
            <a:chOff x="2133600" y="457200"/>
            <a:chExt cx="2895600" cy="2362200"/>
          </a:xfrm>
        </p:grpSpPr>
        <p:sp>
          <p:nvSpPr>
            <p:cNvPr id="7" name="Isosceles Triangle 6"/>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8" name="Isosceles Triangle 7"/>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9" name="Isosceles Triangle 8"/>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grpSp>
      <p:cxnSp>
        <p:nvCxnSpPr>
          <p:cNvPr id="11" name="Straight Connector 10"/>
          <p:cNvCxnSpPr/>
          <p:nvPr/>
        </p:nvCxnSpPr>
        <p:spPr bwMode="auto">
          <a:xfrm>
            <a:off x="1828800" y="914400"/>
            <a:ext cx="0" cy="457200"/>
          </a:xfrm>
          <a:prstGeom prst="line">
            <a:avLst/>
          </a:prstGeom>
          <a:noFill/>
          <a:ln w="254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1828800" y="3581400"/>
            <a:ext cx="0" cy="685800"/>
          </a:xfrm>
          <a:prstGeom prst="line">
            <a:avLst/>
          </a:prstGeom>
          <a:noFill/>
          <a:ln w="254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8915400" y="3352800"/>
            <a:ext cx="0" cy="685800"/>
          </a:xfrm>
          <a:prstGeom prst="line">
            <a:avLst/>
          </a:prstGeom>
          <a:noFill/>
          <a:ln w="254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8915400" y="685800"/>
            <a:ext cx="0" cy="457200"/>
          </a:xfrm>
          <a:prstGeom prst="line">
            <a:avLst/>
          </a:prstGeom>
          <a:noFill/>
          <a:ln w="254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7162800" y="3352800"/>
            <a:ext cx="1752600" cy="0"/>
          </a:xfrm>
          <a:prstGeom prst="line">
            <a:avLst/>
          </a:prstGeom>
          <a:noFill/>
          <a:ln w="254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H="1">
            <a:off x="1828800" y="4267200"/>
            <a:ext cx="2743200" cy="0"/>
          </a:xfrm>
          <a:prstGeom prst="line">
            <a:avLst/>
          </a:prstGeom>
          <a:noFill/>
          <a:ln w="254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a:off x="3200400" y="1143000"/>
            <a:ext cx="5715000" cy="0"/>
          </a:xfrm>
          <a:prstGeom prst="line">
            <a:avLst/>
          </a:prstGeom>
          <a:noFill/>
          <a:ln w="254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3200400" y="1143000"/>
            <a:ext cx="0" cy="228600"/>
          </a:xfrm>
          <a:prstGeom prst="line">
            <a:avLst/>
          </a:prstGeom>
          <a:noFill/>
          <a:ln w="25400"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flipH="1">
            <a:off x="1828800" y="1371600"/>
            <a:ext cx="1371600" cy="0"/>
          </a:xfrm>
          <a:prstGeom prst="line">
            <a:avLst/>
          </a:prstGeom>
          <a:noFill/>
          <a:ln w="254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a:off x="1828800" y="914400"/>
            <a:ext cx="1600200" cy="0"/>
          </a:xfrm>
          <a:prstGeom prst="line">
            <a:avLst/>
          </a:prstGeom>
          <a:noFill/>
          <a:ln w="254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3429000" y="685800"/>
            <a:ext cx="0" cy="228600"/>
          </a:xfrm>
          <a:prstGeom prst="line">
            <a:avLst/>
          </a:prstGeom>
          <a:noFill/>
          <a:ln w="25400"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7162800" y="3352800"/>
            <a:ext cx="0" cy="228600"/>
          </a:xfrm>
          <a:prstGeom prst="line">
            <a:avLst/>
          </a:prstGeom>
          <a:noFill/>
          <a:ln w="254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4572000" y="4038600"/>
            <a:ext cx="0" cy="228600"/>
          </a:xfrm>
          <a:prstGeom prst="line">
            <a:avLst/>
          </a:prstGeom>
          <a:noFill/>
          <a:ln w="25400"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H="1">
            <a:off x="4572000" y="4038600"/>
            <a:ext cx="4343400" cy="0"/>
          </a:xfrm>
          <a:prstGeom prst="line">
            <a:avLst/>
          </a:prstGeom>
          <a:noFill/>
          <a:ln w="25400"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flipH="1">
            <a:off x="1828800" y="3581400"/>
            <a:ext cx="5334000" cy="0"/>
          </a:xfrm>
          <a:prstGeom prst="line">
            <a:avLst/>
          </a:prstGeom>
          <a:noFill/>
          <a:ln w="25400" cap="flat" cmpd="sng" algn="ctr">
            <a:solidFill>
              <a:srgbClr val="FF0000"/>
            </a:solidFill>
            <a:prstDash val="solid"/>
            <a:round/>
            <a:headEnd type="none" w="med" len="med"/>
            <a:tailEnd type="none" w="med" len="med"/>
          </a:ln>
          <a:effectLst/>
        </p:spPr>
      </p:cxnSp>
      <p:cxnSp>
        <p:nvCxnSpPr>
          <p:cNvPr id="41" name="Straight Connector 40"/>
          <p:cNvCxnSpPr/>
          <p:nvPr/>
        </p:nvCxnSpPr>
        <p:spPr bwMode="auto">
          <a:xfrm flipH="1">
            <a:off x="3429000" y="685800"/>
            <a:ext cx="5486400" cy="0"/>
          </a:xfrm>
          <a:prstGeom prst="line">
            <a:avLst/>
          </a:prstGeom>
          <a:noFill/>
          <a:ln w="25400" cap="flat" cmpd="sng" algn="ctr">
            <a:solidFill>
              <a:srgbClr val="FF0000"/>
            </a:solidFill>
            <a:prstDash val="solid"/>
            <a:round/>
            <a:headEnd type="none" w="med" len="med"/>
            <a:tailEnd type="none" w="med" len="med"/>
          </a:ln>
          <a:effectLst/>
        </p:spPr>
      </p:cxnSp>
      <p:sp>
        <p:nvSpPr>
          <p:cNvPr id="43" name="TextBox 42"/>
          <p:cNvSpPr txBox="1"/>
          <p:nvPr/>
        </p:nvSpPr>
        <p:spPr>
          <a:xfrm>
            <a:off x="228600" y="838200"/>
            <a:ext cx="1338828" cy="646331"/>
          </a:xfrm>
          <a:prstGeom prst="rect">
            <a:avLst/>
          </a:prstGeom>
          <a:noFill/>
        </p:spPr>
        <p:txBody>
          <a:bodyPr wrap="none" rtlCol="0">
            <a:spAutoFit/>
          </a:bodyPr>
          <a:lstStyle/>
          <a:p>
            <a:pPr algn="ctr"/>
            <a:r>
              <a:rPr lang="en-US" dirty="0" smtClean="0">
                <a:solidFill>
                  <a:srgbClr val="FF0000"/>
                </a:solidFill>
              </a:rPr>
              <a:t>Baiting the </a:t>
            </a:r>
          </a:p>
          <a:p>
            <a:pPr algn="ctr"/>
            <a:r>
              <a:rPr lang="en-US" dirty="0" smtClean="0">
                <a:solidFill>
                  <a:srgbClr val="FF0000"/>
                </a:solidFill>
              </a:rPr>
              <a:t>hook!</a:t>
            </a:r>
            <a:endParaRPr lang="en-US" dirty="0">
              <a:solidFill>
                <a:srgbClr val="FF0000"/>
              </a:solidFill>
            </a:endParaRPr>
          </a:p>
        </p:txBody>
      </p:sp>
      <p:sp>
        <p:nvSpPr>
          <p:cNvPr id="44" name="TextBox 43"/>
          <p:cNvSpPr txBox="1"/>
          <p:nvPr/>
        </p:nvSpPr>
        <p:spPr>
          <a:xfrm>
            <a:off x="304800" y="3581400"/>
            <a:ext cx="1338828" cy="646331"/>
          </a:xfrm>
          <a:prstGeom prst="rect">
            <a:avLst/>
          </a:prstGeom>
          <a:noFill/>
        </p:spPr>
        <p:txBody>
          <a:bodyPr wrap="none" rtlCol="0">
            <a:spAutoFit/>
          </a:bodyPr>
          <a:lstStyle/>
          <a:p>
            <a:pPr algn="ctr"/>
            <a:r>
              <a:rPr lang="en-US" dirty="0" smtClean="0">
                <a:solidFill>
                  <a:srgbClr val="FF0000"/>
                </a:solidFill>
              </a:rPr>
              <a:t>Baiting the </a:t>
            </a:r>
          </a:p>
          <a:p>
            <a:pPr algn="ctr"/>
            <a:r>
              <a:rPr lang="en-US" dirty="0" smtClean="0">
                <a:solidFill>
                  <a:srgbClr val="FF0000"/>
                </a:solidFill>
              </a:rPr>
              <a:t>hook!</a:t>
            </a:r>
            <a:endParaRPr lang="en-US" dirty="0">
              <a:solidFill>
                <a:srgbClr val="FF0000"/>
              </a:solidFill>
            </a:endParaRPr>
          </a:p>
        </p:txBody>
      </p:sp>
      <p:sp>
        <p:nvSpPr>
          <p:cNvPr id="26" name="Rectangle 25"/>
          <p:cNvSpPr/>
          <p:nvPr/>
        </p:nvSpPr>
        <p:spPr bwMode="auto">
          <a:xfrm>
            <a:off x="4191000" y="914400"/>
            <a:ext cx="4724400" cy="228600"/>
          </a:xfrm>
          <a:prstGeom prst="rect">
            <a:avLst/>
          </a:prstGeom>
          <a:solidFill>
            <a:srgbClr val="FF0000">
              <a:alpha val="39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28" name="Rectangle 27"/>
          <p:cNvSpPr/>
          <p:nvPr/>
        </p:nvSpPr>
        <p:spPr bwMode="auto">
          <a:xfrm>
            <a:off x="4038600" y="3810000"/>
            <a:ext cx="2895600" cy="228600"/>
          </a:xfrm>
          <a:prstGeom prst="rect">
            <a:avLst/>
          </a:prstGeom>
          <a:solidFill>
            <a:srgbClr val="FF0000">
              <a:alpha val="39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54274" name="Picture 2"/>
          <p:cNvPicPr>
            <a:picLocks noChangeAspect="1" noChangeArrowheads="1"/>
          </p:cNvPicPr>
          <p:nvPr/>
        </p:nvPicPr>
        <p:blipFill>
          <a:blip r:embed="rId2" cstate="print"/>
          <a:srcRect b="4110"/>
          <a:stretch>
            <a:fillRect/>
          </a:stretch>
        </p:blipFill>
        <p:spPr bwMode="auto">
          <a:xfrm>
            <a:off x="1752600" y="381000"/>
            <a:ext cx="7296822" cy="5334000"/>
          </a:xfrm>
          <a:prstGeom prst="rect">
            <a:avLst/>
          </a:prstGeom>
          <a:noFill/>
          <a:ln w="9525">
            <a:noFill/>
            <a:miter lim="800000"/>
            <a:headEnd/>
            <a:tailEnd/>
          </a:ln>
        </p:spPr>
      </p:pic>
      <p:grpSp>
        <p:nvGrpSpPr>
          <p:cNvPr id="2" name="Group 9"/>
          <p:cNvGrpSpPr/>
          <p:nvPr/>
        </p:nvGrpSpPr>
        <p:grpSpPr>
          <a:xfrm>
            <a:off x="152400" y="2209800"/>
            <a:ext cx="1447800" cy="1219200"/>
            <a:chOff x="2133600" y="457200"/>
            <a:chExt cx="2895600" cy="2362200"/>
          </a:xfrm>
        </p:grpSpPr>
        <p:sp>
          <p:nvSpPr>
            <p:cNvPr id="7" name="Isosceles Triangle 6"/>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8" name="Isosceles Triangle 7"/>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9" name="Isosceles Triangle 8"/>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grpSp>
      <p:sp>
        <p:nvSpPr>
          <p:cNvPr id="10" name="Rectangle 9"/>
          <p:cNvSpPr/>
          <p:nvPr/>
        </p:nvSpPr>
        <p:spPr bwMode="auto">
          <a:xfrm>
            <a:off x="1752600" y="4267200"/>
            <a:ext cx="7239000" cy="1447800"/>
          </a:xfrm>
          <a:prstGeom prst="rect">
            <a:avLst/>
          </a:prstGeom>
          <a:solidFill>
            <a:srgbClr val="FFFF00">
              <a:alpha val="30000"/>
            </a:srgbClr>
          </a:solid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cxnSp>
        <p:nvCxnSpPr>
          <p:cNvPr id="12" name="Elbow Connector 11"/>
          <p:cNvCxnSpPr>
            <a:stCxn id="10" idx="1"/>
            <a:endCxn id="9" idx="5"/>
          </p:cNvCxnSpPr>
          <p:nvPr/>
        </p:nvCxnSpPr>
        <p:spPr bwMode="auto">
          <a:xfrm rot="10800000">
            <a:off x="1028700" y="3173362"/>
            <a:ext cx="723900" cy="1817739"/>
          </a:xfrm>
          <a:prstGeom prst="bentConnector3">
            <a:avLst>
              <a:gd name="adj1" fmla="val 21167"/>
            </a:avLst>
          </a:prstGeom>
          <a:noFill/>
          <a:ln w="25400" cap="flat" cmpd="sng" algn="ctr">
            <a:solidFill>
              <a:schemeClr val="hlink"/>
            </a:solidFill>
            <a:prstDash val="solid"/>
            <a:round/>
            <a:headEnd type="none" w="med" len="med"/>
            <a:tailEnd type="arrow"/>
          </a:ln>
          <a:effectLst/>
        </p:spPr>
      </p:cxnSp>
      <p:sp>
        <p:nvSpPr>
          <p:cNvPr id="22" name="TextBox 21"/>
          <p:cNvSpPr txBox="1"/>
          <p:nvPr/>
        </p:nvSpPr>
        <p:spPr>
          <a:xfrm>
            <a:off x="122746" y="3657600"/>
            <a:ext cx="1398140" cy="646331"/>
          </a:xfrm>
          <a:prstGeom prst="rect">
            <a:avLst/>
          </a:prstGeom>
          <a:noFill/>
        </p:spPr>
        <p:txBody>
          <a:bodyPr wrap="none" rtlCol="0">
            <a:spAutoFit/>
          </a:bodyPr>
          <a:lstStyle/>
          <a:p>
            <a:pPr algn="ctr"/>
            <a:r>
              <a:rPr lang="en-US" b="1" dirty="0" smtClean="0">
                <a:solidFill>
                  <a:srgbClr val="FFFF00"/>
                </a:solidFill>
              </a:rPr>
              <a:t>Summary</a:t>
            </a:r>
          </a:p>
          <a:p>
            <a:pPr algn="ctr"/>
            <a:r>
              <a:rPr lang="en-US" dirty="0" smtClean="0">
                <a:solidFill>
                  <a:srgbClr val="FFFF00"/>
                </a:solidFill>
              </a:rPr>
              <a:t>(thematic) ¶</a:t>
            </a:r>
            <a:endParaRPr lang="en-US" dirty="0">
              <a:solidFill>
                <a:srgbClr val="FFFF00"/>
              </a:solidFill>
            </a:endParaRPr>
          </a:p>
        </p:txBody>
      </p:sp>
      <p:sp>
        <p:nvSpPr>
          <p:cNvPr id="23" name="Rectangle 22"/>
          <p:cNvSpPr/>
          <p:nvPr/>
        </p:nvSpPr>
        <p:spPr bwMode="auto">
          <a:xfrm>
            <a:off x="1981200" y="4267200"/>
            <a:ext cx="1219200" cy="228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54274" name="Picture 2"/>
          <p:cNvPicPr>
            <a:picLocks noChangeAspect="1" noChangeArrowheads="1"/>
          </p:cNvPicPr>
          <p:nvPr/>
        </p:nvPicPr>
        <p:blipFill>
          <a:blip r:embed="rId2" cstate="print"/>
          <a:srcRect b="4110"/>
          <a:stretch>
            <a:fillRect/>
          </a:stretch>
        </p:blipFill>
        <p:spPr bwMode="auto">
          <a:xfrm>
            <a:off x="1752600" y="381000"/>
            <a:ext cx="7296822" cy="5334000"/>
          </a:xfrm>
          <a:prstGeom prst="rect">
            <a:avLst/>
          </a:prstGeom>
          <a:noFill/>
          <a:ln w="9525">
            <a:noFill/>
            <a:miter lim="800000"/>
            <a:headEnd/>
            <a:tailEnd/>
          </a:ln>
        </p:spPr>
      </p:pic>
      <p:grpSp>
        <p:nvGrpSpPr>
          <p:cNvPr id="2" name="Group 9"/>
          <p:cNvGrpSpPr/>
          <p:nvPr/>
        </p:nvGrpSpPr>
        <p:grpSpPr>
          <a:xfrm>
            <a:off x="152400" y="2209800"/>
            <a:ext cx="1447800" cy="1219200"/>
            <a:chOff x="2133600" y="457200"/>
            <a:chExt cx="2895600" cy="2362200"/>
          </a:xfrm>
        </p:grpSpPr>
        <p:sp>
          <p:nvSpPr>
            <p:cNvPr id="7" name="Isosceles Triangle 6"/>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8" name="Isosceles Triangle 7"/>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9" name="Isosceles Triangle 8"/>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grpSp>
      <p:sp>
        <p:nvSpPr>
          <p:cNvPr id="10" name="Rectangle 9"/>
          <p:cNvSpPr/>
          <p:nvPr/>
        </p:nvSpPr>
        <p:spPr bwMode="auto">
          <a:xfrm>
            <a:off x="1752600" y="4267200"/>
            <a:ext cx="7239000" cy="1447800"/>
          </a:xfrm>
          <a:prstGeom prst="rect">
            <a:avLst/>
          </a:prstGeom>
          <a:solidFill>
            <a:srgbClr val="FFFF00">
              <a:alpha val="30000"/>
            </a:srgbClr>
          </a:solid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cxnSp>
        <p:nvCxnSpPr>
          <p:cNvPr id="12" name="Elbow Connector 11"/>
          <p:cNvCxnSpPr>
            <a:stCxn id="10" idx="1"/>
            <a:endCxn id="9" idx="5"/>
          </p:cNvCxnSpPr>
          <p:nvPr/>
        </p:nvCxnSpPr>
        <p:spPr bwMode="auto">
          <a:xfrm rot="10800000">
            <a:off x="1028700" y="3173362"/>
            <a:ext cx="723900" cy="1817739"/>
          </a:xfrm>
          <a:prstGeom prst="bentConnector3">
            <a:avLst>
              <a:gd name="adj1" fmla="val 21167"/>
            </a:avLst>
          </a:prstGeom>
          <a:noFill/>
          <a:ln w="25400" cap="flat" cmpd="sng" algn="ctr">
            <a:solidFill>
              <a:schemeClr val="hlink"/>
            </a:solidFill>
            <a:prstDash val="solid"/>
            <a:round/>
            <a:headEnd type="none" w="med" len="med"/>
            <a:tailEnd type="arrow"/>
          </a:ln>
          <a:effectLst/>
        </p:spPr>
      </p:cxnSp>
      <p:sp>
        <p:nvSpPr>
          <p:cNvPr id="22" name="TextBox 21"/>
          <p:cNvSpPr txBox="1"/>
          <p:nvPr/>
        </p:nvSpPr>
        <p:spPr>
          <a:xfrm>
            <a:off x="470598" y="4267200"/>
            <a:ext cx="761747" cy="369332"/>
          </a:xfrm>
          <a:prstGeom prst="rect">
            <a:avLst/>
          </a:prstGeom>
          <a:noFill/>
        </p:spPr>
        <p:txBody>
          <a:bodyPr wrap="none" rtlCol="0">
            <a:spAutoFit/>
          </a:bodyPr>
          <a:lstStyle/>
          <a:p>
            <a:pPr algn="ctr"/>
            <a:r>
              <a:rPr lang="en-US" dirty="0" smtClean="0">
                <a:solidFill>
                  <a:srgbClr val="FF0000"/>
                </a:solidFill>
              </a:rPr>
              <a:t>Buzz!</a:t>
            </a:r>
            <a:endParaRPr lang="en-US" dirty="0">
              <a:solidFill>
                <a:srgbClr val="FF0000"/>
              </a:solidFill>
            </a:endParaRPr>
          </a:p>
        </p:txBody>
      </p:sp>
      <p:sp>
        <p:nvSpPr>
          <p:cNvPr id="11" name="Rectangle 10"/>
          <p:cNvSpPr/>
          <p:nvPr/>
        </p:nvSpPr>
        <p:spPr bwMode="auto">
          <a:xfrm>
            <a:off x="4495800" y="4267200"/>
            <a:ext cx="1143000" cy="228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Rectangle 12"/>
          <p:cNvSpPr/>
          <p:nvPr/>
        </p:nvSpPr>
        <p:spPr bwMode="auto">
          <a:xfrm>
            <a:off x="4800600" y="5029200"/>
            <a:ext cx="2590800" cy="228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4" name="Rectangle 13"/>
          <p:cNvSpPr/>
          <p:nvPr/>
        </p:nvSpPr>
        <p:spPr bwMode="auto">
          <a:xfrm>
            <a:off x="6629400" y="4495800"/>
            <a:ext cx="1371600" cy="228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54274" name="Picture 2"/>
          <p:cNvPicPr>
            <a:picLocks noChangeAspect="1" noChangeArrowheads="1"/>
          </p:cNvPicPr>
          <p:nvPr/>
        </p:nvPicPr>
        <p:blipFill>
          <a:blip r:embed="rId2" cstate="print"/>
          <a:srcRect b="4110"/>
          <a:stretch>
            <a:fillRect/>
          </a:stretch>
        </p:blipFill>
        <p:spPr bwMode="auto">
          <a:xfrm>
            <a:off x="1752600" y="381000"/>
            <a:ext cx="7296822" cy="5334000"/>
          </a:xfrm>
          <a:prstGeom prst="rect">
            <a:avLst/>
          </a:prstGeom>
          <a:noFill/>
          <a:ln w="9525">
            <a:noFill/>
            <a:miter lim="800000"/>
            <a:headEnd/>
            <a:tailEnd/>
          </a:ln>
        </p:spPr>
      </p:pic>
      <p:grpSp>
        <p:nvGrpSpPr>
          <p:cNvPr id="2" name="Group 9"/>
          <p:cNvGrpSpPr/>
          <p:nvPr/>
        </p:nvGrpSpPr>
        <p:grpSpPr>
          <a:xfrm>
            <a:off x="152400" y="2209800"/>
            <a:ext cx="1447800" cy="1219200"/>
            <a:chOff x="2133600" y="457200"/>
            <a:chExt cx="2895600" cy="2362200"/>
          </a:xfrm>
        </p:grpSpPr>
        <p:sp>
          <p:nvSpPr>
            <p:cNvPr id="7" name="Isosceles Triangle 6"/>
            <p:cNvSpPr/>
            <p:nvPr/>
          </p:nvSpPr>
          <p:spPr bwMode="auto">
            <a:xfrm flipV="1">
              <a:off x="2133600" y="457200"/>
              <a:ext cx="2895600" cy="2362200"/>
            </a:xfrm>
            <a:prstGeom prst="triangle">
              <a:avLst/>
            </a:prstGeom>
            <a:no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8" name="Isosceles Triangle 7"/>
            <p:cNvSpPr/>
            <p:nvPr/>
          </p:nvSpPr>
          <p:spPr bwMode="auto">
            <a:xfrm flipV="1">
              <a:off x="2743200" y="1447800"/>
              <a:ext cx="1676400" cy="1371600"/>
            </a:xfrm>
            <a:prstGeom prst="triangle">
              <a:avLst/>
            </a:prstGeom>
            <a:solidFill>
              <a:schemeClr val="accent6">
                <a:lumMod val="60000"/>
                <a:lumOff val="4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9" name="Isosceles Triangle 8"/>
            <p:cNvSpPr/>
            <p:nvPr/>
          </p:nvSpPr>
          <p:spPr bwMode="auto">
            <a:xfrm flipV="1">
              <a:off x="2971800" y="1828800"/>
              <a:ext cx="1219200" cy="990600"/>
            </a:xfrm>
            <a:prstGeom prst="triangle">
              <a:avLst/>
            </a:prstGeom>
            <a:solidFill>
              <a:srgbClr val="FFFF00"/>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grpSp>
      <p:sp>
        <p:nvSpPr>
          <p:cNvPr id="10" name="Rectangle 9"/>
          <p:cNvSpPr/>
          <p:nvPr/>
        </p:nvSpPr>
        <p:spPr bwMode="auto">
          <a:xfrm>
            <a:off x="1752600" y="4267200"/>
            <a:ext cx="7239000" cy="1447800"/>
          </a:xfrm>
          <a:prstGeom prst="rect">
            <a:avLst/>
          </a:prstGeom>
          <a:solidFill>
            <a:srgbClr val="FFFF00">
              <a:alpha val="30000"/>
            </a:srgbClr>
          </a:solid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cxnSp>
        <p:nvCxnSpPr>
          <p:cNvPr id="12" name="Elbow Connector 11"/>
          <p:cNvCxnSpPr>
            <a:stCxn id="10" idx="1"/>
            <a:endCxn id="9" idx="5"/>
          </p:cNvCxnSpPr>
          <p:nvPr/>
        </p:nvCxnSpPr>
        <p:spPr bwMode="auto">
          <a:xfrm rot="10800000">
            <a:off x="1028700" y="3173362"/>
            <a:ext cx="723900" cy="1817739"/>
          </a:xfrm>
          <a:prstGeom prst="bentConnector3">
            <a:avLst>
              <a:gd name="adj1" fmla="val 21167"/>
            </a:avLst>
          </a:prstGeom>
          <a:noFill/>
          <a:ln w="25400" cap="flat" cmpd="sng" algn="ctr">
            <a:solidFill>
              <a:schemeClr val="hlink"/>
            </a:solidFill>
            <a:prstDash val="solid"/>
            <a:round/>
            <a:headEnd type="none" w="med" len="med"/>
            <a:tailEnd type="arrow"/>
          </a:ln>
          <a:effectLst/>
        </p:spPr>
      </p:cxnSp>
      <p:sp>
        <p:nvSpPr>
          <p:cNvPr id="22" name="TextBox 21"/>
          <p:cNvSpPr txBox="1"/>
          <p:nvPr/>
        </p:nvSpPr>
        <p:spPr>
          <a:xfrm>
            <a:off x="3886200" y="5715000"/>
            <a:ext cx="3288080" cy="369332"/>
          </a:xfrm>
          <a:prstGeom prst="rect">
            <a:avLst/>
          </a:prstGeom>
          <a:noFill/>
        </p:spPr>
        <p:txBody>
          <a:bodyPr wrap="none" rtlCol="0">
            <a:spAutoFit/>
          </a:bodyPr>
          <a:lstStyle/>
          <a:p>
            <a:pPr algn="ctr"/>
            <a:r>
              <a:rPr lang="en-US" dirty="0" smtClean="0">
                <a:solidFill>
                  <a:srgbClr val="FF0000"/>
                </a:solidFill>
                <a:effectLst>
                  <a:outerShdw blurRad="38100" dist="38100" dir="2700000" algn="tl">
                    <a:srgbClr val="000000">
                      <a:alpha val="43137"/>
                    </a:srgbClr>
                  </a:outerShdw>
                </a:effectLst>
              </a:rPr>
              <a:t>Magic Ponies! Pink Rainbows!</a:t>
            </a:r>
            <a:endParaRPr lang="en-US" dirty="0">
              <a:solidFill>
                <a:srgbClr val="FF0000"/>
              </a:solidFill>
              <a:effectLst>
                <a:outerShdw blurRad="38100" dist="38100" dir="2700000" algn="tl">
                  <a:srgbClr val="000000">
                    <a:alpha val="43137"/>
                  </a:srgbClr>
                </a:outerShdw>
              </a:effectLst>
            </a:endParaRPr>
          </a:p>
        </p:txBody>
      </p:sp>
      <p:cxnSp>
        <p:nvCxnSpPr>
          <p:cNvPr id="16" name="Straight Connector 15"/>
          <p:cNvCxnSpPr/>
          <p:nvPr/>
        </p:nvCxnSpPr>
        <p:spPr bwMode="auto">
          <a:xfrm>
            <a:off x="7467600" y="5181600"/>
            <a:ext cx="1371600" cy="0"/>
          </a:xfrm>
          <a:prstGeom prst="line">
            <a:avLst/>
          </a:prstGeom>
          <a:noFill/>
          <a:ln w="254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a:off x="1828800" y="5410200"/>
            <a:ext cx="7010400" cy="0"/>
          </a:xfrm>
          <a:prstGeom prst="line">
            <a:avLst/>
          </a:prstGeom>
          <a:noFill/>
          <a:ln w="254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1828800" y="5715000"/>
            <a:ext cx="2590800" cy="0"/>
          </a:xfrm>
          <a:prstGeom prst="line">
            <a:avLst/>
          </a:prstGeom>
          <a:noFill/>
          <a:ln w="25400" cap="flat" cmpd="sng" algn="ctr">
            <a:solidFill>
              <a:srgbClr val="FF0000"/>
            </a:solidFill>
            <a:prstDash val="solid"/>
            <a:round/>
            <a:headEnd type="none" w="med" len="med"/>
            <a:tailEnd type="none" w="med" len="med"/>
          </a:ln>
          <a:effectLst/>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Story? </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Students often struggle to see a storyline</a:t>
            </a:r>
          </a:p>
          <a:p>
            <a:r>
              <a:rPr lang="en-US" dirty="0" smtClean="0"/>
              <a:t>Some natural story lines:</a:t>
            </a:r>
          </a:p>
          <a:p>
            <a:pPr lvl="1"/>
            <a:r>
              <a:rPr lang="en-US" dirty="0" smtClean="0"/>
              <a:t>Logical (what things are </a:t>
            </a:r>
            <a:r>
              <a:rPr lang="en-US" dirty="0" smtClean="0"/>
              <a:t>prior </a:t>
            </a:r>
            <a:r>
              <a:rPr lang="en-US" dirty="0" smtClean="0"/>
              <a:t>to which – definitions, lemmas, theorems, corollaries)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4" descr="thenamiracle.jpg"/>
          <p:cNvPicPr>
            <a:picLocks noChangeAspect="1"/>
          </p:cNvPicPr>
          <p:nvPr/>
        </p:nvPicPr>
        <p:blipFill>
          <a:blip r:embed="rId2" cstate="print"/>
          <a:stretch>
            <a:fillRect/>
          </a:stretch>
        </p:blipFill>
        <p:spPr>
          <a:xfrm>
            <a:off x="5878286" y="2895600"/>
            <a:ext cx="3265714" cy="3962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Story? </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Students often struggle to see a storyline</a:t>
            </a:r>
          </a:p>
          <a:p>
            <a:r>
              <a:rPr lang="en-US" dirty="0" smtClean="0"/>
              <a:t>Some natural story lines:</a:t>
            </a:r>
          </a:p>
          <a:p>
            <a:pPr lvl="1"/>
            <a:r>
              <a:rPr lang="en-US" dirty="0" smtClean="0"/>
              <a:t>Logical (what things are prior to which – definitions, lemmas, theorems, corollaries)</a:t>
            </a:r>
          </a:p>
          <a:p>
            <a:pPr lvl="1"/>
            <a:r>
              <a:rPr lang="en-US" dirty="0" smtClean="0"/>
              <a:t>Historical </a:t>
            </a:r>
            <a:r>
              <a:rPr lang="en-US" dirty="0" smtClean="0"/>
              <a:t>(what came before </a:t>
            </a:r>
          </a:p>
          <a:p>
            <a:pPr lvl="1">
              <a:buNone/>
            </a:pPr>
            <a:r>
              <a:rPr lang="en-US" dirty="0" smtClean="0"/>
              <a:t>	what and why)</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 name="Picture 5" descr="thenamiracle.jpg"/>
          <p:cNvPicPr>
            <a:picLocks noChangeAspect="1"/>
          </p:cNvPicPr>
          <p:nvPr/>
        </p:nvPicPr>
        <p:blipFill>
          <a:blip r:embed="rId2" cstate="print"/>
          <a:stretch>
            <a:fillRect/>
          </a:stretch>
        </p:blipFill>
        <p:spPr>
          <a:xfrm>
            <a:off x="5878286" y="2895600"/>
            <a:ext cx="3265714" cy="39624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Story? </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Students often struggle to see a storyline</a:t>
            </a:r>
          </a:p>
          <a:p>
            <a:r>
              <a:rPr lang="en-US" dirty="0" smtClean="0"/>
              <a:t>Some natural story lines:</a:t>
            </a:r>
          </a:p>
          <a:p>
            <a:pPr lvl="1"/>
            <a:r>
              <a:rPr lang="en-US" dirty="0" smtClean="0"/>
              <a:t>Logical (what things are prior to which – definitions, lemmas, theorems, corollaries)</a:t>
            </a:r>
          </a:p>
          <a:p>
            <a:pPr lvl="1"/>
            <a:r>
              <a:rPr lang="en-US" dirty="0" smtClean="0"/>
              <a:t>Historical </a:t>
            </a:r>
            <a:r>
              <a:rPr lang="en-US" dirty="0" smtClean="0"/>
              <a:t>(what came before </a:t>
            </a:r>
          </a:p>
          <a:p>
            <a:pPr lvl="1">
              <a:buNone/>
            </a:pPr>
            <a:r>
              <a:rPr lang="en-US" dirty="0" smtClean="0"/>
              <a:t>	what and why)</a:t>
            </a:r>
          </a:p>
          <a:p>
            <a:pPr lvl="1"/>
            <a:r>
              <a:rPr lang="en-US" dirty="0" smtClean="0"/>
              <a:t>Developmental (phenomena -&gt; </a:t>
            </a:r>
          </a:p>
          <a:p>
            <a:pPr lvl="1">
              <a:buNone/>
            </a:pPr>
            <a:r>
              <a:rPr lang="en-US" dirty="0" smtClean="0"/>
              <a:t>	model -&gt; calibration -&gt; validation)</a:t>
            </a:r>
          </a:p>
          <a:p>
            <a:pPr lvl="1">
              <a:buNone/>
            </a:pP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 name="Picture 5" descr="thenamiracle.jpg"/>
          <p:cNvPicPr>
            <a:picLocks noChangeAspect="1"/>
          </p:cNvPicPr>
          <p:nvPr/>
        </p:nvPicPr>
        <p:blipFill>
          <a:blip r:embed="rId2" cstate="print"/>
          <a:stretch>
            <a:fillRect/>
          </a:stretch>
        </p:blipFill>
        <p:spPr>
          <a:xfrm>
            <a:off x="5878286" y="2895600"/>
            <a:ext cx="3265714" cy="3962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Here I will</a:t>
            </a:r>
            <a:endParaRPr lang="en-US" dirty="0"/>
          </a:p>
        </p:txBody>
      </p:sp>
      <p:sp>
        <p:nvSpPr>
          <p:cNvPr id="3" name="Content Placeholder 2"/>
          <p:cNvSpPr>
            <a:spLocks noGrp="1"/>
          </p:cNvSpPr>
          <p:nvPr>
            <p:ph idx="1"/>
          </p:nvPr>
        </p:nvSpPr>
        <p:spPr>
          <a:xfrm>
            <a:off x="457200" y="914400"/>
            <a:ext cx="8229600" cy="4800600"/>
          </a:xfrm>
        </p:spPr>
        <p:txBody>
          <a:bodyPr/>
          <a:lstStyle/>
          <a:p>
            <a:r>
              <a:rPr lang="en-US" sz="2400" dirty="0" smtClean="0"/>
              <a:t>Discuss the (student) </a:t>
            </a:r>
            <a:r>
              <a:rPr lang="en-US" sz="2400" b="1" dirty="0" smtClean="0">
                <a:solidFill>
                  <a:schemeClr val="accent1"/>
                </a:solidFill>
              </a:rPr>
              <a:t>Writing Gap</a:t>
            </a:r>
          </a:p>
          <a:p>
            <a:r>
              <a:rPr lang="en-US" sz="2400" dirty="0" smtClean="0"/>
              <a:t>Present a </a:t>
            </a:r>
            <a:r>
              <a:rPr lang="en-US" sz="2400" b="1" dirty="0" smtClean="0">
                <a:solidFill>
                  <a:schemeClr val="accent1"/>
                </a:solidFill>
              </a:rPr>
              <a:t>Unified Theory of Mathematical Writing</a:t>
            </a:r>
          </a:p>
          <a:p>
            <a:r>
              <a:rPr lang="en-US" sz="2400" dirty="0" smtClean="0"/>
              <a:t>Propose </a:t>
            </a:r>
            <a:r>
              <a:rPr lang="en-US" sz="2400" b="1" dirty="0" smtClean="0">
                <a:solidFill>
                  <a:schemeClr val="accent1"/>
                </a:solidFill>
              </a:rPr>
              <a:t>Launching</a:t>
            </a:r>
            <a:r>
              <a:rPr lang="en-US" sz="2400" dirty="0" smtClean="0"/>
              <a:t> and </a:t>
            </a:r>
            <a:r>
              <a:rPr lang="en-US" sz="2400" b="1" dirty="0" smtClean="0">
                <a:solidFill>
                  <a:schemeClr val="accent1"/>
                </a:solidFill>
              </a:rPr>
              <a:t>Scaffolding</a:t>
            </a:r>
            <a:r>
              <a:rPr lang="en-US" sz="2400" dirty="0" smtClean="0"/>
              <a:t> strategies for (student) authors</a:t>
            </a:r>
          </a:p>
          <a:p>
            <a:r>
              <a:rPr lang="en-US" sz="2400" dirty="0" smtClean="0"/>
              <a:t>Work through some specific </a:t>
            </a:r>
            <a:r>
              <a:rPr lang="en-US" sz="2400" b="1" dirty="0" smtClean="0">
                <a:solidFill>
                  <a:schemeClr val="accent1"/>
                </a:solidFill>
              </a:rPr>
              <a:t>Math-Communication Issues </a:t>
            </a:r>
            <a:r>
              <a:rPr lang="en-US" sz="2400" dirty="0" smtClean="0"/>
              <a:t>including</a:t>
            </a:r>
          </a:p>
          <a:p>
            <a:pPr lvl="1"/>
            <a:r>
              <a:rPr lang="en-US" sz="2000" dirty="0" smtClean="0"/>
              <a:t>Cushioning Equations and Presenting Pictures</a:t>
            </a:r>
          </a:p>
          <a:p>
            <a:pPr lvl="1"/>
            <a:r>
              <a:rPr lang="en-US" sz="2000" dirty="0" smtClean="0"/>
              <a:t>Tightening Sentences/Punchy Paragraphs</a:t>
            </a:r>
          </a:p>
          <a:p>
            <a:r>
              <a:rPr lang="en-US" sz="2400" dirty="0" smtClean="0"/>
              <a:t>Introduce a </a:t>
            </a:r>
            <a:r>
              <a:rPr lang="en-US" sz="2400" b="1" dirty="0" smtClean="0">
                <a:solidFill>
                  <a:schemeClr val="accent1"/>
                </a:solidFill>
              </a:rPr>
              <a:t>Review Rubric </a:t>
            </a:r>
            <a:r>
              <a:rPr lang="en-US" sz="2400" dirty="0" smtClean="0"/>
              <a:t>to use with (student) authors</a:t>
            </a:r>
            <a:endParaRPr lang="en-US" sz="2400" dirty="0"/>
          </a:p>
        </p:txBody>
      </p:sp>
      <p:sp>
        <p:nvSpPr>
          <p:cNvPr id="4" name="Date Placeholder 3"/>
          <p:cNvSpPr>
            <a:spLocks noGrp="1"/>
          </p:cNvSpPr>
          <p:nvPr>
            <p:ph type="dt" sz="half" idx="10"/>
          </p:nvPr>
        </p:nvSpPr>
        <p:spPr/>
        <p:txBody>
          <a:bodyPr/>
          <a:lstStyle/>
          <a:p>
            <a:r>
              <a:rPr lang="en-US" smtClean="0"/>
              <a:t>March 2013</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Story? </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Students often struggle to see a storyline</a:t>
            </a:r>
          </a:p>
          <a:p>
            <a:r>
              <a:rPr lang="en-US" dirty="0" smtClean="0"/>
              <a:t>Some natural story lines:</a:t>
            </a:r>
          </a:p>
          <a:p>
            <a:pPr lvl="1"/>
            <a:r>
              <a:rPr lang="en-US" dirty="0" smtClean="0"/>
              <a:t>Logical (what things are prior to which – definitions, lemmas, theorems, corollaries)</a:t>
            </a:r>
          </a:p>
          <a:p>
            <a:pPr lvl="1"/>
            <a:r>
              <a:rPr lang="en-US" dirty="0" smtClean="0"/>
              <a:t>Historical </a:t>
            </a:r>
            <a:r>
              <a:rPr lang="en-US" dirty="0" smtClean="0"/>
              <a:t>(what came before </a:t>
            </a:r>
          </a:p>
          <a:p>
            <a:pPr lvl="1">
              <a:buNone/>
            </a:pPr>
            <a:r>
              <a:rPr lang="en-US" dirty="0" smtClean="0"/>
              <a:t>	what and why)</a:t>
            </a:r>
          </a:p>
          <a:p>
            <a:pPr lvl="1"/>
            <a:r>
              <a:rPr lang="en-US" dirty="0" smtClean="0"/>
              <a:t>Developmental (phenomena -&gt; </a:t>
            </a:r>
          </a:p>
          <a:p>
            <a:pPr lvl="1">
              <a:buNone/>
            </a:pPr>
            <a:r>
              <a:rPr lang="en-US" dirty="0" smtClean="0"/>
              <a:t>	model -&gt; calibration -&gt; validation)</a:t>
            </a:r>
          </a:p>
          <a:p>
            <a:pPr lvl="1"/>
            <a:r>
              <a:rPr lang="en-US" dirty="0" smtClean="0"/>
              <a:t>Experimental (methods -&gt; </a:t>
            </a:r>
          </a:p>
          <a:p>
            <a:pPr lvl="1">
              <a:buNone/>
            </a:pPr>
            <a:r>
              <a:rPr lang="en-US" dirty="0" smtClean="0"/>
              <a:t> 	results -&gt; discussion)</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 name="Picture 5" descr="thenamiracle.jpg"/>
          <p:cNvPicPr>
            <a:picLocks noChangeAspect="1"/>
          </p:cNvPicPr>
          <p:nvPr/>
        </p:nvPicPr>
        <p:blipFill>
          <a:blip r:embed="rId2" cstate="print"/>
          <a:stretch>
            <a:fillRect/>
          </a:stretch>
        </p:blipFill>
        <p:spPr>
          <a:xfrm>
            <a:off x="5878286" y="2895600"/>
            <a:ext cx="3265714" cy="39624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students find the natural story</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Build a </a:t>
            </a:r>
            <a:r>
              <a:rPr lang="en-US" dirty="0" smtClean="0"/>
              <a:t>poster</a:t>
            </a:r>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students find the natural story</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Build a poster (get </a:t>
            </a:r>
            <a:r>
              <a:rPr lang="en-US" i="1" dirty="0" smtClean="0"/>
              <a:t>me</a:t>
            </a:r>
            <a:r>
              <a:rPr lang="en-US" dirty="0" smtClean="0"/>
              <a:t> out of the audience)</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6" descr="F:\writing\talks\zombie\zombie sil 3.jpg"/>
          <p:cNvPicPr>
            <a:picLocks noChangeAspect="1" noChangeArrowheads="1"/>
          </p:cNvPicPr>
          <p:nvPr/>
        </p:nvPicPr>
        <p:blipFill>
          <a:blip r:embed="rId2" cstate="print"/>
          <a:srcRect/>
          <a:stretch>
            <a:fillRect/>
          </a:stretch>
        </p:blipFill>
        <p:spPr bwMode="auto">
          <a:xfrm rot="9994109">
            <a:off x="8227201" y="1327801"/>
            <a:ext cx="358775" cy="677686"/>
          </a:xfrm>
          <a:prstGeom prst="rect">
            <a:avLst/>
          </a:prstGeom>
          <a:noFill/>
        </p:spPr>
      </p:pic>
      <p:sp>
        <p:nvSpPr>
          <p:cNvPr id="6" name="Arc 5"/>
          <p:cNvSpPr/>
          <p:nvPr/>
        </p:nvSpPr>
        <p:spPr bwMode="auto">
          <a:xfrm rot="3912521" flipH="1">
            <a:off x="7266441" y="1040800"/>
            <a:ext cx="1002551" cy="869588"/>
          </a:xfrm>
          <a:prstGeom prst="arc">
            <a:avLst>
              <a:gd name="adj1" fmla="val 16200000"/>
              <a:gd name="adj2" fmla="val 1670959"/>
            </a:avLst>
          </a:prstGeom>
          <a:noFill/>
          <a:ln w="25400" cap="flat" cmpd="sng" algn="ctr">
            <a:solidFill>
              <a:schemeClr val="hlink"/>
            </a:solidFill>
            <a:prstDash val="sysDash"/>
            <a:round/>
            <a:headEnd type="arrow"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students find the natural story</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Build a poster (get </a:t>
            </a:r>
            <a:r>
              <a:rPr lang="en-US" i="1" dirty="0" smtClean="0"/>
              <a:t>me</a:t>
            </a:r>
            <a:r>
              <a:rPr lang="en-US" dirty="0" smtClean="0"/>
              <a:t> out of the audience)</a:t>
            </a:r>
          </a:p>
          <a:p>
            <a:r>
              <a:rPr lang="en-US" dirty="0" smtClean="0"/>
              <a:t>Start with: </a:t>
            </a:r>
          </a:p>
          <a:p>
            <a:pPr lvl="1"/>
            <a:r>
              <a:rPr lang="en-US" dirty="0" smtClean="0"/>
              <a:t>favorite pictures and diagrams</a:t>
            </a:r>
          </a:p>
          <a:p>
            <a:pPr lvl="1"/>
            <a:r>
              <a:rPr lang="en-US" dirty="0" smtClean="0"/>
              <a:t>charismatic equations and explanations</a:t>
            </a:r>
          </a:p>
          <a:p>
            <a:pPr lvl="1"/>
            <a:r>
              <a:rPr lang="en-US" dirty="0" smtClean="0"/>
              <a:t>short paragraphs on background and results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students find the natural story</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Build a poster (get </a:t>
            </a:r>
            <a:r>
              <a:rPr lang="en-US" i="1" dirty="0" smtClean="0"/>
              <a:t>me</a:t>
            </a:r>
            <a:r>
              <a:rPr lang="en-US" dirty="0" smtClean="0"/>
              <a:t> out of the audience)</a:t>
            </a:r>
          </a:p>
          <a:p>
            <a:r>
              <a:rPr lang="en-US" dirty="0" smtClean="0"/>
              <a:t>Start with: </a:t>
            </a:r>
          </a:p>
          <a:p>
            <a:pPr lvl="1"/>
            <a:r>
              <a:rPr lang="en-US" dirty="0" smtClean="0"/>
              <a:t>favorite pictures and diagrams</a:t>
            </a:r>
          </a:p>
          <a:p>
            <a:pPr lvl="1"/>
            <a:r>
              <a:rPr lang="en-US" dirty="0" smtClean="0"/>
              <a:t>charismatic equations and explanations</a:t>
            </a:r>
          </a:p>
          <a:p>
            <a:pPr lvl="1"/>
            <a:r>
              <a:rPr lang="en-US" dirty="0" smtClean="0"/>
              <a:t>short paragraphs on background and results</a:t>
            </a:r>
          </a:p>
          <a:p>
            <a:r>
              <a:rPr lang="en-US" dirty="0" smtClean="0"/>
              <a:t>Put these on separate </a:t>
            </a:r>
            <a:r>
              <a:rPr lang="en-US" dirty="0" err="1" smtClean="0"/>
              <a:t>stickies</a:t>
            </a:r>
            <a:r>
              <a:rPr lang="en-US" dirty="0" smtClean="0"/>
              <a:t>/cards/sheets of paper </a:t>
            </a:r>
          </a:p>
          <a:p>
            <a:pPr lvl="1"/>
            <a:r>
              <a:rPr lang="en-US" dirty="0" smtClean="0"/>
              <a:t>play with different organizations (stories!)</a:t>
            </a:r>
          </a:p>
          <a:p>
            <a:pPr lvl="1"/>
            <a:r>
              <a:rPr lang="en-US" dirty="0" smtClean="0"/>
              <a:t>build it in </a:t>
            </a:r>
            <a:r>
              <a:rPr lang="en-US" dirty="0" err="1" smtClean="0"/>
              <a:t>Powerpoint</a:t>
            </a:r>
            <a:endParaRPr lang="en-US" dirty="0" smtClean="0"/>
          </a:p>
          <a:p>
            <a:pPr lvl="1"/>
            <a:r>
              <a:rPr lang="en-US" dirty="0" smtClean="0"/>
              <a:t>tangible benefit: a gorgeous poster!</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students find the natural story</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Give a talk to peers (and get </a:t>
            </a:r>
            <a:r>
              <a:rPr lang="en-US" i="1" dirty="0" smtClean="0"/>
              <a:t>me</a:t>
            </a:r>
            <a:r>
              <a:rPr lang="en-US" dirty="0" smtClean="0"/>
              <a:t> out of the audience)</a:t>
            </a:r>
          </a:p>
          <a:p>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students find the natural story</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Give a talk to peers (and get </a:t>
            </a:r>
            <a:r>
              <a:rPr lang="en-US" i="1" dirty="0" smtClean="0"/>
              <a:t>me</a:t>
            </a:r>
            <a:r>
              <a:rPr lang="en-US" dirty="0" smtClean="0"/>
              <a:t> out of the audience)</a:t>
            </a:r>
          </a:p>
          <a:p>
            <a:r>
              <a:rPr lang="en-US" dirty="0" smtClean="0"/>
              <a:t>Start with:</a:t>
            </a:r>
          </a:p>
          <a:p>
            <a:pPr lvl="1"/>
            <a:r>
              <a:rPr lang="en-US" dirty="0" smtClean="0"/>
              <a:t>favorite pictures and diagrams</a:t>
            </a:r>
          </a:p>
          <a:p>
            <a:pPr lvl="1"/>
            <a:r>
              <a:rPr lang="en-US" dirty="0" smtClean="0"/>
              <a:t>charismatic equations and explanations</a:t>
            </a:r>
          </a:p>
          <a:p>
            <a:pPr lvl="1"/>
            <a:r>
              <a:rPr lang="en-US" dirty="0" smtClean="0"/>
              <a:t>bullets for main points to get across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students find the natural story</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Give a talk to peers (and get </a:t>
            </a:r>
            <a:r>
              <a:rPr lang="en-US" i="1" dirty="0" smtClean="0"/>
              <a:t>me</a:t>
            </a:r>
            <a:r>
              <a:rPr lang="en-US" dirty="0" smtClean="0"/>
              <a:t> out of the audience)</a:t>
            </a:r>
          </a:p>
          <a:p>
            <a:r>
              <a:rPr lang="en-US" dirty="0" smtClean="0"/>
              <a:t>Start with:</a:t>
            </a:r>
          </a:p>
          <a:p>
            <a:pPr lvl="1"/>
            <a:r>
              <a:rPr lang="en-US" dirty="0" smtClean="0"/>
              <a:t>favorite pictures and diagrams</a:t>
            </a:r>
          </a:p>
          <a:p>
            <a:pPr lvl="1"/>
            <a:r>
              <a:rPr lang="en-US" dirty="0" smtClean="0"/>
              <a:t>charismatic equations and explanations</a:t>
            </a:r>
          </a:p>
          <a:p>
            <a:pPr lvl="1"/>
            <a:r>
              <a:rPr lang="en-US" dirty="0" smtClean="0"/>
              <a:t>bullets for main points to get across</a:t>
            </a:r>
          </a:p>
          <a:p>
            <a:r>
              <a:rPr lang="en-US" dirty="0" smtClean="0"/>
              <a:t>Teaching something </a:t>
            </a:r>
            <a:r>
              <a:rPr lang="en-US" dirty="0" smtClean="0"/>
              <a:t>is often the best </a:t>
            </a:r>
            <a:r>
              <a:rPr lang="en-US" dirty="0" smtClean="0"/>
              <a:t>way to see how it fits together</a:t>
            </a:r>
          </a:p>
          <a:p>
            <a:pPr lvl="1"/>
            <a:r>
              <a:rPr lang="en-US" dirty="0" smtClean="0"/>
              <a:t>offer them a chance to do a `dry run’ with you first</a:t>
            </a:r>
          </a:p>
          <a:p>
            <a:pPr lvl="1"/>
            <a:r>
              <a:rPr lang="en-US" dirty="0" smtClean="0"/>
              <a:t>tangible benefit: they give a talk!</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 `Outline’</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The majority of our students have never learned to outline, but that’s OK</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 `Outline’</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The majority of our students have never learned to outline, but that’s OK</a:t>
            </a:r>
          </a:p>
          <a:p>
            <a:r>
              <a:rPr lang="en-US" dirty="0" smtClean="0"/>
              <a:t>All that’s required is a </a:t>
            </a:r>
            <a:r>
              <a:rPr lang="en-US" i="1" dirty="0" smtClean="0"/>
              <a:t>bulleted list</a:t>
            </a:r>
          </a:p>
          <a:p>
            <a:pPr lvl="1"/>
            <a:r>
              <a:rPr lang="en-US" dirty="0" smtClean="0"/>
              <a:t>hitting the high points </a:t>
            </a:r>
            <a:r>
              <a:rPr lang="en-US" i="1" dirty="0" smtClean="0"/>
              <a:t>in order</a:t>
            </a:r>
          </a:p>
          <a:p>
            <a:pPr lvl="1"/>
            <a:r>
              <a:rPr lang="en-US" dirty="0" smtClean="0"/>
              <a:t>lower-order bullets for supporting points, development, important pictures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r>
              <a:rPr lang="en-US" dirty="0" smtClean="0"/>
              <a:t>The Gap:  Our Students Don’t </a:t>
            </a:r>
            <a:endParaRPr lang="en-US" dirty="0"/>
          </a:p>
        </p:txBody>
      </p:sp>
      <p:sp>
        <p:nvSpPr>
          <p:cNvPr id="3" name="Content Placeholder 2"/>
          <p:cNvSpPr>
            <a:spLocks noGrp="1"/>
          </p:cNvSpPr>
          <p:nvPr>
            <p:ph idx="1"/>
          </p:nvPr>
        </p:nvSpPr>
        <p:spPr/>
        <p:txBody>
          <a:bodyPr/>
          <a:lstStyle/>
          <a:p>
            <a:r>
              <a:rPr lang="en-US" dirty="0" smtClean="0"/>
              <a:t>Take technical writing</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72200" y="152400"/>
            <a:ext cx="2819400" cy="2831986"/>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 `Outline’</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The majority of our students have never learned to outline, but that’s OK</a:t>
            </a:r>
          </a:p>
          <a:p>
            <a:r>
              <a:rPr lang="en-US" dirty="0" smtClean="0"/>
              <a:t>All that’s required is a </a:t>
            </a:r>
            <a:r>
              <a:rPr lang="en-US" i="1" dirty="0" smtClean="0"/>
              <a:t>bulleted list</a:t>
            </a:r>
          </a:p>
          <a:p>
            <a:pPr lvl="1"/>
            <a:r>
              <a:rPr lang="en-US" dirty="0" smtClean="0"/>
              <a:t>hitting the high points </a:t>
            </a:r>
            <a:r>
              <a:rPr lang="en-US" i="1" dirty="0" smtClean="0"/>
              <a:t>in order</a:t>
            </a:r>
          </a:p>
          <a:p>
            <a:pPr lvl="1"/>
            <a:r>
              <a:rPr lang="en-US" dirty="0" smtClean="0"/>
              <a:t>lower-order bullets for supporting points, development, important pictures</a:t>
            </a:r>
          </a:p>
          <a:p>
            <a:r>
              <a:rPr lang="en-US" dirty="0" smtClean="0"/>
              <a:t>Crucial thing is for students to reflect and see</a:t>
            </a:r>
          </a:p>
          <a:p>
            <a:pPr lvl="1"/>
            <a:r>
              <a:rPr lang="en-US" dirty="0" smtClean="0"/>
              <a:t>what the story is</a:t>
            </a:r>
          </a:p>
          <a:p>
            <a:pPr lvl="1"/>
            <a:r>
              <a:rPr lang="en-US" dirty="0" smtClean="0"/>
              <a:t>what the essential message is</a:t>
            </a:r>
          </a:p>
          <a:p>
            <a:pPr lvl="1"/>
            <a:r>
              <a:rPr lang="en-US" dirty="0" smtClean="0"/>
              <a:t>what the credible support is </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Math-Communication issues</a:t>
            </a:r>
            <a:endParaRPr lang="en-US" dirty="0"/>
          </a:p>
        </p:txBody>
      </p:sp>
      <p:sp>
        <p:nvSpPr>
          <p:cNvPr id="3" name="Date Placeholder 2"/>
          <p:cNvSpPr>
            <a:spLocks noGrp="1"/>
          </p:cNvSpPr>
          <p:nvPr>
            <p:ph type="dt" sz="half" idx="4294967295"/>
          </p:nvPr>
        </p:nvSpPr>
        <p:spPr>
          <a:xfrm>
            <a:off x="7086600" y="6248400"/>
            <a:ext cx="2057400" cy="457200"/>
          </a:xfrm>
          <a:prstGeom prst="rect">
            <a:avLst/>
          </a:prstGeom>
        </p:spPr>
        <p:txBody>
          <a:bodyPr/>
          <a:lstStyle/>
          <a:p>
            <a:r>
              <a:rPr lang="en-US" smtClean="0"/>
              <a:t>March 2013</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Topics for Mathematical Writers</a:t>
            </a:r>
            <a:endParaRPr lang="en-US" dirty="0"/>
          </a:p>
        </p:txBody>
      </p:sp>
      <p:sp>
        <p:nvSpPr>
          <p:cNvPr id="3" name="Content Placeholder 2"/>
          <p:cNvSpPr>
            <a:spLocks noGrp="1"/>
          </p:cNvSpPr>
          <p:nvPr>
            <p:ph idx="1"/>
          </p:nvPr>
        </p:nvSpPr>
        <p:spPr/>
        <p:txBody>
          <a:bodyPr/>
          <a:lstStyle/>
          <a:p>
            <a:r>
              <a:rPr lang="en-US" dirty="0" smtClean="0"/>
              <a:t>Cushioning Equations</a:t>
            </a:r>
          </a:p>
          <a:p>
            <a:r>
              <a:rPr lang="en-US" dirty="0" smtClean="0"/>
              <a:t>Presenting Pictures</a:t>
            </a:r>
          </a:p>
          <a:p>
            <a:r>
              <a:rPr lang="en-US" dirty="0" smtClean="0"/>
              <a:t>Tightening Sentences</a:t>
            </a:r>
          </a:p>
          <a:p>
            <a:r>
              <a:rPr lang="en-US" dirty="0" smtClean="0"/>
              <a:t>Punching Up Paragraphs</a:t>
            </a:r>
          </a:p>
          <a:p>
            <a:r>
              <a:rPr lang="en-US" dirty="0" smtClean="0"/>
              <a:t>Titillating Titles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Cushioning Equations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 name="Picture 5" descr="MPBeqns.png"/>
          <p:cNvPicPr>
            <a:picLocks noChangeAspect="1"/>
          </p:cNvPicPr>
          <p:nvPr/>
        </p:nvPicPr>
        <p:blipFill>
          <a:blip r:embed="rId2" cstate="print">
            <a:duotone>
              <a:schemeClr val="accent2">
                <a:shade val="45000"/>
                <a:satMod val="135000"/>
              </a:schemeClr>
              <a:prstClr val="white"/>
            </a:duotone>
            <a:lum bright="15000"/>
          </a:blip>
          <a:stretch>
            <a:fillRect/>
          </a:stretch>
        </p:blipFill>
        <p:spPr>
          <a:xfrm>
            <a:off x="1371600" y="2057400"/>
            <a:ext cx="6148347" cy="1543799"/>
          </a:xfrm>
          <a:prstGeom prst="rect">
            <a:avLst/>
          </a:prstGeom>
          <a:noFill/>
          <a:ln>
            <a:noFill/>
          </a:ln>
        </p:spPr>
      </p:pic>
      <p:sp>
        <p:nvSpPr>
          <p:cNvPr id="7" name="TextBox 6"/>
          <p:cNvSpPr txBox="1"/>
          <p:nvPr/>
        </p:nvSpPr>
        <p:spPr>
          <a:xfrm>
            <a:off x="533400" y="1447800"/>
            <a:ext cx="3353803" cy="461665"/>
          </a:xfrm>
          <a:prstGeom prst="rect">
            <a:avLst/>
          </a:prstGeom>
          <a:noFill/>
        </p:spPr>
        <p:txBody>
          <a:bodyPr wrap="none" rtlCol="0">
            <a:spAutoFit/>
          </a:bodyPr>
          <a:lstStyle/>
          <a:p>
            <a:r>
              <a:rPr lang="en-US" sz="2400" dirty="0" smtClean="0"/>
              <a:t>Consider the equations</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Cushioning Equations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 name="Picture 5" descr="MPBeqns.png"/>
          <p:cNvPicPr>
            <a:picLocks noChangeAspect="1"/>
          </p:cNvPicPr>
          <p:nvPr/>
        </p:nvPicPr>
        <p:blipFill>
          <a:blip r:embed="rId2" cstate="print">
            <a:duotone>
              <a:schemeClr val="accent2">
                <a:shade val="45000"/>
                <a:satMod val="135000"/>
              </a:schemeClr>
              <a:prstClr val="white"/>
            </a:duotone>
            <a:lum bright="15000"/>
          </a:blip>
          <a:stretch>
            <a:fillRect/>
          </a:stretch>
        </p:blipFill>
        <p:spPr>
          <a:xfrm>
            <a:off x="1371600" y="2057400"/>
            <a:ext cx="6148347" cy="1543799"/>
          </a:xfrm>
          <a:prstGeom prst="rect">
            <a:avLst/>
          </a:prstGeom>
          <a:noFill/>
          <a:ln>
            <a:noFill/>
          </a:ln>
        </p:spPr>
      </p:pic>
      <p:sp>
        <p:nvSpPr>
          <p:cNvPr id="7" name="TextBox 6"/>
          <p:cNvSpPr txBox="1"/>
          <p:nvPr/>
        </p:nvSpPr>
        <p:spPr>
          <a:xfrm>
            <a:off x="533400" y="1447800"/>
            <a:ext cx="3353803" cy="461665"/>
          </a:xfrm>
          <a:prstGeom prst="rect">
            <a:avLst/>
          </a:prstGeom>
          <a:noFill/>
        </p:spPr>
        <p:txBody>
          <a:bodyPr wrap="none" rtlCol="0">
            <a:spAutoFit/>
          </a:bodyPr>
          <a:lstStyle/>
          <a:p>
            <a:r>
              <a:rPr lang="en-US" sz="2400" dirty="0" smtClean="0">
                <a:solidFill>
                  <a:schemeClr val="accent6"/>
                </a:solidFill>
              </a:rPr>
              <a:t>Consider the equations</a:t>
            </a:r>
            <a:endParaRPr lang="en-US" sz="2400" dirty="0">
              <a:solidFill>
                <a:schemeClr val="accent6"/>
              </a:solidFill>
            </a:endParaRPr>
          </a:p>
        </p:txBody>
      </p:sp>
      <p:sp>
        <p:nvSpPr>
          <p:cNvPr id="8" name="TextBox 7"/>
          <p:cNvSpPr txBox="1"/>
          <p:nvPr/>
        </p:nvSpPr>
        <p:spPr>
          <a:xfrm>
            <a:off x="609600" y="3733800"/>
            <a:ext cx="7781297" cy="830997"/>
          </a:xfrm>
          <a:prstGeom prst="rect">
            <a:avLst/>
          </a:prstGeom>
          <a:noFill/>
        </p:spPr>
        <p:txBody>
          <a:bodyPr wrap="none" rtlCol="0">
            <a:spAutoFit/>
          </a:bodyPr>
          <a:lstStyle/>
          <a:p>
            <a:r>
              <a:rPr lang="en-US" sz="2400" dirty="0" smtClean="0"/>
              <a:t>Where </a:t>
            </a:r>
            <a:r>
              <a:rPr lang="en-US" sz="2400" i="1" dirty="0" smtClean="0"/>
              <a:t>B</a:t>
            </a:r>
            <a:r>
              <a:rPr lang="en-US" sz="2400" dirty="0" smtClean="0"/>
              <a:t> is the number of beetles per acre and </a:t>
            </a:r>
            <a:r>
              <a:rPr lang="en-US" sz="2400" i="1" dirty="0" smtClean="0"/>
              <a:t>C</a:t>
            </a:r>
            <a:r>
              <a:rPr lang="en-US" sz="2400" dirty="0" smtClean="0"/>
              <a:t> is the </a:t>
            </a:r>
          </a:p>
          <a:p>
            <a:r>
              <a:rPr lang="en-US" sz="2400" dirty="0" smtClean="0"/>
              <a:t>number of beetles colonizing pine hosts (</a:t>
            </a:r>
            <a:r>
              <a:rPr lang="en-US" sz="2400" i="1" dirty="0" smtClean="0"/>
              <a:t>P</a:t>
            </a:r>
            <a:r>
              <a:rPr lang="en-US" sz="2400" dirty="0" smtClean="0"/>
              <a:t>) per acre.</a:t>
            </a:r>
            <a:endParaRPr 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Cushioning Equations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 name="Picture 5" descr="MPBeqns.png"/>
          <p:cNvPicPr>
            <a:picLocks noChangeAspect="1"/>
          </p:cNvPicPr>
          <p:nvPr/>
        </p:nvPicPr>
        <p:blipFill>
          <a:blip r:embed="rId2" cstate="print">
            <a:duotone>
              <a:schemeClr val="accent2">
                <a:shade val="45000"/>
                <a:satMod val="135000"/>
              </a:schemeClr>
              <a:prstClr val="white"/>
            </a:duotone>
            <a:lum bright="15000"/>
          </a:blip>
          <a:stretch>
            <a:fillRect/>
          </a:stretch>
        </p:blipFill>
        <p:spPr>
          <a:xfrm>
            <a:off x="1371600" y="2057400"/>
            <a:ext cx="6148347" cy="1543799"/>
          </a:xfrm>
          <a:prstGeom prst="rect">
            <a:avLst/>
          </a:prstGeom>
          <a:noFill/>
          <a:ln>
            <a:noFill/>
          </a:ln>
        </p:spPr>
      </p:pic>
      <p:sp>
        <p:nvSpPr>
          <p:cNvPr id="8" name="TextBox 7"/>
          <p:cNvSpPr txBox="1"/>
          <p:nvPr/>
        </p:nvSpPr>
        <p:spPr>
          <a:xfrm>
            <a:off x="457200" y="1219200"/>
            <a:ext cx="8076250" cy="830997"/>
          </a:xfrm>
          <a:prstGeom prst="rect">
            <a:avLst/>
          </a:prstGeom>
          <a:noFill/>
        </p:spPr>
        <p:txBody>
          <a:bodyPr wrap="none" rtlCol="0">
            <a:spAutoFit/>
          </a:bodyPr>
          <a:lstStyle/>
          <a:p>
            <a:r>
              <a:rPr lang="en-US" sz="2400" dirty="0" smtClean="0">
                <a:solidFill>
                  <a:schemeClr val="accent6"/>
                </a:solidFill>
              </a:rPr>
              <a:t>If </a:t>
            </a:r>
            <a:r>
              <a:rPr lang="en-US" sz="2400" i="1" dirty="0" smtClean="0">
                <a:solidFill>
                  <a:schemeClr val="accent6"/>
                </a:solidFill>
              </a:rPr>
              <a:t>B</a:t>
            </a:r>
            <a:r>
              <a:rPr lang="en-US" sz="2400" dirty="0" smtClean="0">
                <a:solidFill>
                  <a:schemeClr val="accent6"/>
                </a:solidFill>
              </a:rPr>
              <a:t> is the number of beetles per acre and </a:t>
            </a:r>
            <a:r>
              <a:rPr lang="en-US" sz="2400" i="1" dirty="0" smtClean="0">
                <a:solidFill>
                  <a:schemeClr val="accent6"/>
                </a:solidFill>
              </a:rPr>
              <a:t>C</a:t>
            </a:r>
            <a:r>
              <a:rPr lang="en-US" sz="2400" dirty="0" smtClean="0">
                <a:solidFill>
                  <a:schemeClr val="accent6"/>
                </a:solidFill>
              </a:rPr>
              <a:t> is the </a:t>
            </a:r>
          </a:p>
          <a:p>
            <a:r>
              <a:rPr lang="en-US" sz="2400" dirty="0" smtClean="0">
                <a:solidFill>
                  <a:schemeClr val="accent6"/>
                </a:solidFill>
              </a:rPr>
              <a:t>number of beetles colonizing pine hosts (</a:t>
            </a:r>
            <a:r>
              <a:rPr lang="en-US" sz="2400" i="1" dirty="0" smtClean="0">
                <a:solidFill>
                  <a:schemeClr val="accent6"/>
                </a:solidFill>
              </a:rPr>
              <a:t>P</a:t>
            </a:r>
            <a:r>
              <a:rPr lang="en-US" sz="2400" dirty="0" smtClean="0">
                <a:solidFill>
                  <a:schemeClr val="accent6"/>
                </a:solidFill>
              </a:rPr>
              <a:t>) per acre, then</a:t>
            </a:r>
            <a:endParaRPr lang="en-US" sz="2400" dirty="0">
              <a:solidFill>
                <a:schemeClr val="accent6"/>
              </a:solidFill>
            </a:endParaRPr>
          </a:p>
        </p:txBody>
      </p:sp>
      <p:sp>
        <p:nvSpPr>
          <p:cNvPr id="9" name="TextBox 8"/>
          <p:cNvSpPr txBox="1"/>
          <p:nvPr/>
        </p:nvSpPr>
        <p:spPr>
          <a:xfrm>
            <a:off x="533400" y="3657600"/>
            <a:ext cx="8874545" cy="1569660"/>
          </a:xfrm>
          <a:prstGeom prst="rect">
            <a:avLst/>
          </a:prstGeom>
          <a:noFill/>
        </p:spPr>
        <p:txBody>
          <a:bodyPr wrap="none" rtlCol="0">
            <a:spAutoFit/>
          </a:bodyPr>
          <a:lstStyle/>
          <a:p>
            <a:r>
              <a:rPr lang="en-US" sz="2400" dirty="0" smtClean="0"/>
              <a:t>where </a:t>
            </a:r>
            <a:r>
              <a:rPr lang="el-GR" sz="2400" i="1" dirty="0" smtClean="0"/>
              <a:t>ν</a:t>
            </a:r>
            <a:r>
              <a:rPr lang="en-US" sz="2400" dirty="0" smtClean="0"/>
              <a:t> is the rate of attraction to odor plumes (</a:t>
            </a:r>
            <a:r>
              <a:rPr lang="en-US" sz="2400" i="1" dirty="0" smtClean="0"/>
              <a:t>O</a:t>
            </a:r>
            <a:r>
              <a:rPr lang="en-US" sz="2400" dirty="0" smtClean="0"/>
              <a:t>), the </a:t>
            </a:r>
          </a:p>
          <a:p>
            <a:r>
              <a:rPr lang="en-US" sz="2400" dirty="0" smtClean="0"/>
              <a:t>diffusion constant, </a:t>
            </a:r>
            <a:r>
              <a:rPr lang="el-GR" sz="2400" i="1" dirty="0" smtClean="0"/>
              <a:t>μ</a:t>
            </a:r>
            <a:r>
              <a:rPr lang="en-US" sz="2400" i="1" dirty="0" smtClean="0"/>
              <a:t>,</a:t>
            </a:r>
            <a:r>
              <a:rPr lang="en-US" sz="2400" dirty="0" smtClean="0"/>
              <a:t> measures the degree of randomness in</a:t>
            </a:r>
          </a:p>
          <a:p>
            <a:r>
              <a:rPr lang="en-US" sz="2400" dirty="0" smtClean="0"/>
              <a:t>beetle trajectories, </a:t>
            </a:r>
            <a:r>
              <a:rPr lang="el-GR" sz="2400" i="1" dirty="0" smtClean="0"/>
              <a:t>β</a:t>
            </a:r>
            <a:r>
              <a:rPr lang="en-US" sz="2400" dirty="0" smtClean="0"/>
              <a:t> is the density of attacking beetles which </a:t>
            </a:r>
          </a:p>
          <a:p>
            <a:r>
              <a:rPr lang="en-US" sz="2400" dirty="0" smtClean="0"/>
              <a:t>gives a 50% chance of successful attack on host trees (</a:t>
            </a:r>
            <a:r>
              <a:rPr lang="en-US" sz="2400" i="1" dirty="0" smtClean="0"/>
              <a:t>P</a:t>
            </a:r>
            <a:r>
              <a:rPr lang="en-US" sz="2400" dirty="0" smtClean="0"/>
              <a:t>), ….</a:t>
            </a:r>
            <a:endParaRPr lang="en-U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Cushioning Equations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 name="Picture 5" descr="MPBeqns.png"/>
          <p:cNvPicPr>
            <a:picLocks noChangeAspect="1"/>
          </p:cNvPicPr>
          <p:nvPr/>
        </p:nvPicPr>
        <p:blipFill>
          <a:blip r:embed="rId2" cstate="print">
            <a:duotone>
              <a:schemeClr val="accent2">
                <a:shade val="45000"/>
                <a:satMod val="135000"/>
              </a:schemeClr>
              <a:prstClr val="white"/>
            </a:duotone>
            <a:lum bright="15000"/>
          </a:blip>
          <a:srcRect b="65449"/>
          <a:stretch>
            <a:fillRect/>
          </a:stretch>
        </p:blipFill>
        <p:spPr>
          <a:xfrm>
            <a:off x="1371600" y="2286000"/>
            <a:ext cx="6148347" cy="533400"/>
          </a:xfrm>
          <a:prstGeom prst="rect">
            <a:avLst/>
          </a:prstGeom>
          <a:noFill/>
          <a:ln>
            <a:noFill/>
          </a:ln>
        </p:spPr>
      </p:pic>
      <p:sp>
        <p:nvSpPr>
          <p:cNvPr id="8" name="TextBox 7"/>
          <p:cNvSpPr txBox="1"/>
          <p:nvPr/>
        </p:nvSpPr>
        <p:spPr>
          <a:xfrm>
            <a:off x="457200" y="990600"/>
            <a:ext cx="8076250" cy="830997"/>
          </a:xfrm>
          <a:prstGeom prst="rect">
            <a:avLst/>
          </a:prstGeom>
          <a:noFill/>
        </p:spPr>
        <p:txBody>
          <a:bodyPr wrap="none" rtlCol="0">
            <a:spAutoFit/>
          </a:bodyPr>
          <a:lstStyle/>
          <a:p>
            <a:r>
              <a:rPr lang="en-US" sz="2400" dirty="0" smtClean="0">
                <a:solidFill>
                  <a:schemeClr val="accent6"/>
                </a:solidFill>
              </a:rPr>
              <a:t>If </a:t>
            </a:r>
            <a:r>
              <a:rPr lang="en-US" sz="2400" i="1" dirty="0" smtClean="0">
                <a:solidFill>
                  <a:schemeClr val="accent6"/>
                </a:solidFill>
              </a:rPr>
              <a:t>B</a:t>
            </a:r>
            <a:r>
              <a:rPr lang="en-US" sz="2400" dirty="0" smtClean="0">
                <a:solidFill>
                  <a:schemeClr val="accent6"/>
                </a:solidFill>
              </a:rPr>
              <a:t> is the number of beetles per acre and </a:t>
            </a:r>
            <a:r>
              <a:rPr lang="en-US" sz="2400" i="1" dirty="0" smtClean="0">
                <a:solidFill>
                  <a:schemeClr val="accent6"/>
                </a:solidFill>
              </a:rPr>
              <a:t>C</a:t>
            </a:r>
            <a:r>
              <a:rPr lang="en-US" sz="2400" dirty="0" smtClean="0">
                <a:solidFill>
                  <a:schemeClr val="accent6"/>
                </a:solidFill>
              </a:rPr>
              <a:t> is the </a:t>
            </a:r>
          </a:p>
          <a:p>
            <a:r>
              <a:rPr lang="en-US" sz="2400" dirty="0" smtClean="0">
                <a:solidFill>
                  <a:schemeClr val="accent6"/>
                </a:solidFill>
              </a:rPr>
              <a:t>number of beetles colonizing pine hosts (</a:t>
            </a:r>
            <a:r>
              <a:rPr lang="en-US" sz="2400" i="1" dirty="0" smtClean="0">
                <a:solidFill>
                  <a:schemeClr val="accent6"/>
                </a:solidFill>
              </a:rPr>
              <a:t>P</a:t>
            </a:r>
            <a:r>
              <a:rPr lang="en-US" sz="2400" dirty="0" smtClean="0">
                <a:solidFill>
                  <a:schemeClr val="accent6"/>
                </a:solidFill>
              </a:rPr>
              <a:t>) per acre, then</a:t>
            </a:r>
            <a:endParaRPr lang="en-US" sz="2400" dirty="0">
              <a:solidFill>
                <a:schemeClr val="accent6"/>
              </a:solidFill>
            </a:endParaRPr>
          </a:p>
        </p:txBody>
      </p:sp>
      <p:sp>
        <p:nvSpPr>
          <p:cNvPr id="9" name="TextBox 8"/>
          <p:cNvSpPr txBox="1"/>
          <p:nvPr/>
        </p:nvSpPr>
        <p:spPr>
          <a:xfrm>
            <a:off x="533400" y="4724400"/>
            <a:ext cx="8874545" cy="1569660"/>
          </a:xfrm>
          <a:prstGeom prst="rect">
            <a:avLst/>
          </a:prstGeom>
          <a:noFill/>
        </p:spPr>
        <p:txBody>
          <a:bodyPr wrap="none" rtlCol="0">
            <a:spAutoFit/>
          </a:bodyPr>
          <a:lstStyle/>
          <a:p>
            <a:r>
              <a:rPr lang="en-US" sz="2400" dirty="0" smtClean="0">
                <a:solidFill>
                  <a:schemeClr val="accent6"/>
                </a:solidFill>
                <a:effectLst>
                  <a:outerShdw blurRad="38100" dist="38100" dir="2700000" algn="tl">
                    <a:srgbClr val="000000">
                      <a:alpha val="43137"/>
                    </a:srgbClr>
                  </a:outerShdw>
                </a:effectLst>
              </a:rPr>
              <a:t>where </a:t>
            </a:r>
            <a:r>
              <a:rPr lang="el-GR" sz="2400" i="1" dirty="0" smtClean="0">
                <a:solidFill>
                  <a:schemeClr val="accent6"/>
                </a:solidFill>
                <a:effectLst>
                  <a:outerShdw blurRad="38100" dist="38100" dir="2700000" algn="tl">
                    <a:srgbClr val="000000">
                      <a:alpha val="43137"/>
                    </a:srgbClr>
                  </a:outerShdw>
                </a:effectLst>
              </a:rPr>
              <a:t>ν</a:t>
            </a:r>
            <a:r>
              <a:rPr lang="en-US" sz="2400" dirty="0" smtClean="0">
                <a:solidFill>
                  <a:schemeClr val="accent6"/>
                </a:solidFill>
                <a:effectLst>
                  <a:outerShdw blurRad="38100" dist="38100" dir="2700000" algn="tl">
                    <a:srgbClr val="000000">
                      <a:alpha val="43137"/>
                    </a:srgbClr>
                  </a:outerShdw>
                </a:effectLst>
              </a:rPr>
              <a:t> is the rate of attraction to odor plumes (</a:t>
            </a:r>
            <a:r>
              <a:rPr lang="en-US" sz="2400" i="1" dirty="0" smtClean="0">
                <a:solidFill>
                  <a:schemeClr val="accent6"/>
                </a:solidFill>
                <a:effectLst>
                  <a:outerShdw blurRad="38100" dist="38100" dir="2700000" algn="tl">
                    <a:srgbClr val="000000">
                      <a:alpha val="43137"/>
                    </a:srgbClr>
                  </a:outerShdw>
                </a:effectLst>
              </a:rPr>
              <a:t>O</a:t>
            </a:r>
            <a:r>
              <a:rPr lang="en-US" sz="2400" dirty="0" smtClean="0">
                <a:solidFill>
                  <a:schemeClr val="accent6"/>
                </a:solidFill>
                <a:effectLst>
                  <a:outerShdw blurRad="38100" dist="38100" dir="2700000" algn="tl">
                    <a:srgbClr val="000000">
                      <a:alpha val="43137"/>
                    </a:srgbClr>
                  </a:outerShdw>
                </a:effectLst>
              </a:rPr>
              <a:t>), the </a:t>
            </a:r>
          </a:p>
          <a:p>
            <a:r>
              <a:rPr lang="en-US" sz="2400" dirty="0" smtClean="0">
                <a:solidFill>
                  <a:schemeClr val="accent6"/>
                </a:solidFill>
                <a:effectLst>
                  <a:outerShdw blurRad="38100" dist="38100" dir="2700000" algn="tl">
                    <a:srgbClr val="000000">
                      <a:alpha val="43137"/>
                    </a:srgbClr>
                  </a:outerShdw>
                </a:effectLst>
              </a:rPr>
              <a:t>diffusion constant, </a:t>
            </a:r>
            <a:r>
              <a:rPr lang="el-GR" sz="2400" i="1" dirty="0" smtClean="0">
                <a:solidFill>
                  <a:schemeClr val="accent6"/>
                </a:solidFill>
                <a:effectLst>
                  <a:outerShdw blurRad="38100" dist="38100" dir="2700000" algn="tl">
                    <a:srgbClr val="000000">
                      <a:alpha val="43137"/>
                    </a:srgbClr>
                  </a:outerShdw>
                </a:effectLst>
              </a:rPr>
              <a:t>μ</a:t>
            </a:r>
            <a:r>
              <a:rPr lang="en-US" sz="2400" i="1" dirty="0" smtClean="0">
                <a:solidFill>
                  <a:schemeClr val="accent6"/>
                </a:solidFill>
                <a:effectLst>
                  <a:outerShdw blurRad="38100" dist="38100" dir="2700000" algn="tl">
                    <a:srgbClr val="000000">
                      <a:alpha val="43137"/>
                    </a:srgbClr>
                  </a:outerShdw>
                </a:effectLst>
              </a:rPr>
              <a:t>,</a:t>
            </a:r>
            <a:r>
              <a:rPr lang="en-US" sz="2400" dirty="0" smtClean="0">
                <a:solidFill>
                  <a:schemeClr val="accent6"/>
                </a:solidFill>
                <a:effectLst>
                  <a:outerShdw blurRad="38100" dist="38100" dir="2700000" algn="tl">
                    <a:srgbClr val="000000">
                      <a:alpha val="43137"/>
                    </a:srgbClr>
                  </a:outerShdw>
                </a:effectLst>
              </a:rPr>
              <a:t> measures the degree of randomness in</a:t>
            </a:r>
          </a:p>
          <a:p>
            <a:r>
              <a:rPr lang="en-US" sz="2400" dirty="0" smtClean="0">
                <a:solidFill>
                  <a:schemeClr val="accent6"/>
                </a:solidFill>
                <a:effectLst>
                  <a:outerShdw blurRad="38100" dist="38100" dir="2700000" algn="tl">
                    <a:srgbClr val="000000">
                      <a:alpha val="43137"/>
                    </a:srgbClr>
                  </a:outerShdw>
                </a:effectLst>
              </a:rPr>
              <a:t>beetle trajectories, </a:t>
            </a:r>
            <a:r>
              <a:rPr lang="el-GR" sz="2400" i="1" dirty="0" smtClean="0">
                <a:solidFill>
                  <a:schemeClr val="accent6"/>
                </a:solidFill>
                <a:effectLst>
                  <a:outerShdw blurRad="38100" dist="38100" dir="2700000" algn="tl">
                    <a:srgbClr val="000000">
                      <a:alpha val="43137"/>
                    </a:srgbClr>
                  </a:outerShdw>
                </a:effectLst>
              </a:rPr>
              <a:t>β</a:t>
            </a:r>
            <a:r>
              <a:rPr lang="en-US" sz="2400" dirty="0" smtClean="0">
                <a:solidFill>
                  <a:schemeClr val="accent6"/>
                </a:solidFill>
                <a:effectLst>
                  <a:outerShdw blurRad="38100" dist="38100" dir="2700000" algn="tl">
                    <a:srgbClr val="000000">
                      <a:alpha val="43137"/>
                    </a:srgbClr>
                  </a:outerShdw>
                </a:effectLst>
              </a:rPr>
              <a:t> is the density of attacking beetles which </a:t>
            </a:r>
          </a:p>
          <a:p>
            <a:r>
              <a:rPr lang="en-US" sz="2400" dirty="0" smtClean="0">
                <a:solidFill>
                  <a:schemeClr val="accent6"/>
                </a:solidFill>
                <a:effectLst>
                  <a:outerShdw blurRad="38100" dist="38100" dir="2700000" algn="tl">
                    <a:srgbClr val="000000">
                      <a:alpha val="43137"/>
                    </a:srgbClr>
                  </a:outerShdw>
                </a:effectLst>
              </a:rPr>
              <a:t>gives a 50% chance of successful attack on host trees (</a:t>
            </a:r>
            <a:r>
              <a:rPr lang="en-US" sz="2400" i="1" dirty="0" smtClean="0">
                <a:solidFill>
                  <a:schemeClr val="accent6"/>
                </a:solidFill>
                <a:effectLst>
                  <a:outerShdw blurRad="38100" dist="38100" dir="2700000" algn="tl">
                    <a:srgbClr val="000000">
                      <a:alpha val="43137"/>
                    </a:srgbClr>
                  </a:outerShdw>
                </a:effectLst>
              </a:rPr>
              <a:t>P</a:t>
            </a:r>
            <a:r>
              <a:rPr lang="en-US" sz="2400" dirty="0" smtClean="0">
                <a:solidFill>
                  <a:schemeClr val="accent6"/>
                </a:solidFill>
                <a:effectLst>
                  <a:outerShdw blurRad="38100" dist="38100" dir="2700000" algn="tl">
                    <a:srgbClr val="000000">
                      <a:alpha val="43137"/>
                    </a:srgbClr>
                  </a:outerShdw>
                </a:effectLst>
              </a:rPr>
              <a:t>), ….</a:t>
            </a:r>
            <a:endParaRPr lang="en-US" sz="2400" dirty="0">
              <a:solidFill>
                <a:schemeClr val="accent6"/>
              </a:solidFill>
              <a:effectLst>
                <a:outerShdw blurRad="38100" dist="38100" dir="2700000" algn="tl">
                  <a:srgbClr val="000000">
                    <a:alpha val="43137"/>
                  </a:srgbClr>
                </a:outerShdw>
              </a:effectLst>
            </a:endParaRPr>
          </a:p>
        </p:txBody>
      </p:sp>
      <p:pic>
        <p:nvPicPr>
          <p:cNvPr id="7" name="Picture 6" descr="MPBeqns.png"/>
          <p:cNvPicPr>
            <a:picLocks noChangeAspect="1"/>
          </p:cNvPicPr>
          <p:nvPr/>
        </p:nvPicPr>
        <p:blipFill>
          <a:blip r:embed="rId2" cstate="print">
            <a:duotone>
              <a:schemeClr val="accent2">
                <a:shade val="45000"/>
                <a:satMod val="135000"/>
              </a:schemeClr>
              <a:prstClr val="white"/>
            </a:duotone>
            <a:lum bright="15000"/>
          </a:blip>
          <a:srcRect t="39487"/>
          <a:stretch>
            <a:fillRect/>
          </a:stretch>
        </p:blipFill>
        <p:spPr>
          <a:xfrm>
            <a:off x="1371600" y="3276600"/>
            <a:ext cx="6148347" cy="934199"/>
          </a:xfrm>
          <a:prstGeom prst="rect">
            <a:avLst/>
          </a:prstGeom>
          <a:noFill/>
          <a:ln>
            <a:noFill/>
          </a:ln>
        </p:spPr>
      </p:pic>
      <p:sp>
        <p:nvSpPr>
          <p:cNvPr id="10" name="Right Brace 9"/>
          <p:cNvSpPr/>
          <p:nvPr/>
        </p:nvSpPr>
        <p:spPr bwMode="auto">
          <a:xfrm rot="16200000">
            <a:off x="3048000" y="1676400"/>
            <a:ext cx="228600" cy="1143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1" name="Right Brace 10"/>
          <p:cNvSpPr/>
          <p:nvPr/>
        </p:nvSpPr>
        <p:spPr bwMode="auto">
          <a:xfrm rot="16200000">
            <a:off x="6781800" y="1676400"/>
            <a:ext cx="228600" cy="1143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2" name="Right Brace 11"/>
          <p:cNvSpPr/>
          <p:nvPr/>
        </p:nvSpPr>
        <p:spPr bwMode="auto">
          <a:xfrm rot="16200000" flipH="1">
            <a:off x="3505200" y="3581400"/>
            <a:ext cx="152400" cy="1219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3" name="Right Brace 12"/>
          <p:cNvSpPr/>
          <p:nvPr/>
        </p:nvSpPr>
        <p:spPr bwMode="auto">
          <a:xfrm rot="16200000" flipH="1">
            <a:off x="4572000" y="3657600"/>
            <a:ext cx="152400" cy="457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4" name="Right Brace 13"/>
          <p:cNvSpPr/>
          <p:nvPr/>
        </p:nvSpPr>
        <p:spPr bwMode="auto">
          <a:xfrm rot="16200000" flipH="1">
            <a:off x="5486400" y="2362200"/>
            <a:ext cx="152400" cy="914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5" name="Right Brace 14"/>
          <p:cNvSpPr/>
          <p:nvPr/>
        </p:nvSpPr>
        <p:spPr bwMode="auto">
          <a:xfrm rot="16200000">
            <a:off x="2438400" y="2971800"/>
            <a:ext cx="228600" cy="838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7" name="Right Brace 16"/>
          <p:cNvSpPr/>
          <p:nvPr/>
        </p:nvSpPr>
        <p:spPr bwMode="auto">
          <a:xfrm rot="16200000">
            <a:off x="4305300" y="1943100"/>
            <a:ext cx="228600" cy="6096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endParaRPr>
          </a:p>
        </p:txBody>
      </p:sp>
      <p:sp>
        <p:nvSpPr>
          <p:cNvPr id="18" name="TextBox 17"/>
          <p:cNvSpPr txBox="1"/>
          <p:nvPr/>
        </p:nvSpPr>
        <p:spPr>
          <a:xfrm>
            <a:off x="2286000" y="1828800"/>
            <a:ext cx="1499706" cy="276999"/>
          </a:xfrm>
          <a:prstGeom prst="rect">
            <a:avLst/>
          </a:prstGeom>
          <a:noFill/>
        </p:spPr>
        <p:txBody>
          <a:bodyPr wrap="none" rtlCol="0">
            <a:spAutoFit/>
          </a:bodyPr>
          <a:lstStyle/>
          <a:p>
            <a:r>
              <a:rPr lang="en-US" sz="1200" dirty="0" smtClean="0"/>
              <a:t>Toward Host Odors</a:t>
            </a:r>
            <a:endParaRPr lang="en-US" sz="1200" dirty="0"/>
          </a:p>
        </p:txBody>
      </p:sp>
      <p:sp>
        <p:nvSpPr>
          <p:cNvPr id="19" name="TextBox 18"/>
          <p:cNvSpPr txBox="1"/>
          <p:nvPr/>
        </p:nvSpPr>
        <p:spPr>
          <a:xfrm>
            <a:off x="3886200" y="1828800"/>
            <a:ext cx="1266693" cy="276999"/>
          </a:xfrm>
          <a:prstGeom prst="rect">
            <a:avLst/>
          </a:prstGeom>
          <a:noFill/>
        </p:spPr>
        <p:txBody>
          <a:bodyPr wrap="none" rtlCol="0">
            <a:spAutoFit/>
          </a:bodyPr>
          <a:lstStyle/>
          <a:p>
            <a:r>
              <a:rPr lang="en-US" sz="1200" dirty="0" smtClean="0"/>
              <a:t>Random Motion</a:t>
            </a:r>
            <a:endParaRPr lang="en-US" sz="1200" dirty="0"/>
          </a:p>
        </p:txBody>
      </p:sp>
      <p:sp>
        <p:nvSpPr>
          <p:cNvPr id="20" name="TextBox 19"/>
          <p:cNvSpPr txBox="1"/>
          <p:nvPr/>
        </p:nvSpPr>
        <p:spPr>
          <a:xfrm>
            <a:off x="5791200" y="1828800"/>
            <a:ext cx="2172390" cy="276999"/>
          </a:xfrm>
          <a:prstGeom prst="rect">
            <a:avLst/>
          </a:prstGeom>
          <a:noFill/>
        </p:spPr>
        <p:txBody>
          <a:bodyPr wrap="none" rtlCol="0">
            <a:spAutoFit/>
          </a:bodyPr>
          <a:lstStyle/>
          <a:p>
            <a:r>
              <a:rPr lang="en-US" sz="1200" dirty="0" smtClean="0"/>
              <a:t>Emergence from Killed Hosts</a:t>
            </a:r>
            <a:endParaRPr lang="en-US" sz="1200" dirty="0"/>
          </a:p>
        </p:txBody>
      </p:sp>
      <p:sp>
        <p:nvSpPr>
          <p:cNvPr id="21" name="TextBox 20"/>
          <p:cNvSpPr txBox="1"/>
          <p:nvPr/>
        </p:nvSpPr>
        <p:spPr>
          <a:xfrm>
            <a:off x="1371600" y="4343400"/>
            <a:ext cx="2215671" cy="276999"/>
          </a:xfrm>
          <a:prstGeom prst="rect">
            <a:avLst/>
          </a:prstGeom>
          <a:noFill/>
        </p:spPr>
        <p:txBody>
          <a:bodyPr wrap="none" rtlCol="0">
            <a:spAutoFit/>
          </a:bodyPr>
          <a:lstStyle/>
          <a:p>
            <a:r>
              <a:rPr lang="en-US" sz="1200" dirty="0" smtClean="0"/>
              <a:t>Probability of Beetle Success</a:t>
            </a:r>
            <a:endParaRPr lang="en-US" sz="1200" dirty="0"/>
          </a:p>
        </p:txBody>
      </p:sp>
      <p:sp>
        <p:nvSpPr>
          <p:cNvPr id="22" name="TextBox 21"/>
          <p:cNvSpPr txBox="1"/>
          <p:nvPr/>
        </p:nvSpPr>
        <p:spPr>
          <a:xfrm>
            <a:off x="4419600" y="3962400"/>
            <a:ext cx="1191352" cy="276999"/>
          </a:xfrm>
          <a:prstGeom prst="rect">
            <a:avLst/>
          </a:prstGeom>
          <a:noFill/>
        </p:spPr>
        <p:txBody>
          <a:bodyPr wrap="none" rtlCol="0">
            <a:spAutoFit/>
          </a:bodyPr>
          <a:lstStyle/>
          <a:p>
            <a:r>
              <a:rPr lang="en-US" sz="1200" dirty="0" smtClean="0"/>
              <a:t>Host Defenses</a:t>
            </a:r>
            <a:endParaRPr lang="en-US" sz="1200" dirty="0"/>
          </a:p>
        </p:txBody>
      </p:sp>
      <p:sp>
        <p:nvSpPr>
          <p:cNvPr id="23" name="TextBox 22"/>
          <p:cNvSpPr txBox="1"/>
          <p:nvPr/>
        </p:nvSpPr>
        <p:spPr>
          <a:xfrm>
            <a:off x="5105400" y="2971800"/>
            <a:ext cx="2147896" cy="276999"/>
          </a:xfrm>
          <a:prstGeom prst="rect">
            <a:avLst/>
          </a:prstGeom>
          <a:noFill/>
        </p:spPr>
        <p:txBody>
          <a:bodyPr wrap="none" rtlCol="0">
            <a:spAutoFit/>
          </a:bodyPr>
          <a:lstStyle/>
          <a:p>
            <a:r>
              <a:rPr lang="en-US" sz="1200" dirty="0" smtClean="0"/>
              <a:t>Beetles Attacking New Hosts</a:t>
            </a:r>
            <a:endParaRPr lang="en-US" sz="1200" dirty="0"/>
          </a:p>
        </p:txBody>
      </p:sp>
      <p:sp>
        <p:nvSpPr>
          <p:cNvPr id="24" name="TextBox 23"/>
          <p:cNvSpPr txBox="1"/>
          <p:nvPr/>
        </p:nvSpPr>
        <p:spPr>
          <a:xfrm>
            <a:off x="990600" y="2971800"/>
            <a:ext cx="2147896" cy="276999"/>
          </a:xfrm>
          <a:prstGeom prst="rect">
            <a:avLst/>
          </a:prstGeom>
          <a:noFill/>
        </p:spPr>
        <p:txBody>
          <a:bodyPr wrap="none" rtlCol="0">
            <a:spAutoFit/>
          </a:bodyPr>
          <a:lstStyle/>
          <a:p>
            <a:r>
              <a:rPr lang="en-US" sz="1200" dirty="0" smtClean="0"/>
              <a:t>Beetles Attacking New Hosts</a:t>
            </a:r>
            <a:endParaRPr lang="en-US" sz="1200" dirty="0"/>
          </a:p>
        </p:txBody>
      </p:sp>
      <p:cxnSp>
        <p:nvCxnSpPr>
          <p:cNvPr id="26" name="Straight Arrow Connector 25"/>
          <p:cNvCxnSpPr>
            <a:stCxn id="23" idx="1"/>
            <a:endCxn id="24" idx="3"/>
          </p:cNvCxnSpPr>
          <p:nvPr/>
        </p:nvCxnSpPr>
        <p:spPr bwMode="auto">
          <a:xfrm flipH="1">
            <a:off x="3138496" y="3110300"/>
            <a:ext cx="1966904" cy="0"/>
          </a:xfrm>
          <a:prstGeom prst="straightConnector1">
            <a:avLst/>
          </a:prstGeom>
          <a:noFill/>
          <a:ln w="25400" cap="flat" cmpd="sng" algn="ctr">
            <a:solidFill>
              <a:schemeClr val="tx1"/>
            </a:solidFill>
            <a:prstDash val="sysDash"/>
            <a:round/>
            <a:headEnd type="none" w="med" len="med"/>
            <a:tailEnd type="arrow"/>
          </a:ln>
          <a:effectLst/>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a:t>
            </a:r>
            <a:endParaRPr lang="en-US" dirty="0"/>
          </a:p>
        </p:txBody>
      </p:sp>
      <p:sp>
        <p:nvSpPr>
          <p:cNvPr id="3" name="Content Placeholder 2"/>
          <p:cNvSpPr>
            <a:spLocks noGrp="1"/>
          </p:cNvSpPr>
          <p:nvPr>
            <p:ph idx="1"/>
          </p:nvPr>
        </p:nvSpPr>
        <p:spPr>
          <a:xfrm>
            <a:off x="457200" y="1143000"/>
            <a:ext cx="8229600" cy="4876800"/>
          </a:xfrm>
        </p:spPr>
        <p:txBody>
          <a:bodyPr/>
          <a:lstStyle/>
          <a:p>
            <a:r>
              <a:rPr lang="en-US" dirty="0" smtClean="0"/>
              <a:t>A picture is worth 10</a:t>
            </a:r>
            <a:r>
              <a:rPr lang="en-US" baseline="30000" dirty="0" smtClean="0"/>
              <a:t>3 </a:t>
            </a:r>
            <a:r>
              <a:rPr lang="en-US" dirty="0" smtClean="0"/>
              <a:t>words</a:t>
            </a:r>
          </a:p>
          <a:p>
            <a:pPr lvl="1"/>
            <a:r>
              <a:rPr lang="en-US" dirty="0" smtClean="0"/>
              <a:t>is there a diagram or figure which makes your point?</a:t>
            </a:r>
          </a:p>
          <a:p>
            <a:pPr lvl="1"/>
            <a:r>
              <a:rPr lang="en-US" dirty="0" smtClean="0"/>
              <a:t>pictures </a:t>
            </a:r>
            <a:r>
              <a:rPr lang="en-US" i="1" dirty="0" smtClean="0"/>
              <a:t>stick</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4" descr="PreMaths.jpg"/>
          <p:cNvPicPr>
            <a:picLocks noChangeAspect="1"/>
          </p:cNvPicPr>
          <p:nvPr/>
        </p:nvPicPr>
        <p:blipFill>
          <a:blip r:embed="rId2" cstate="print"/>
          <a:stretch>
            <a:fillRect/>
          </a:stretch>
        </p:blipFill>
        <p:spPr>
          <a:xfrm>
            <a:off x="2667000" y="2590800"/>
            <a:ext cx="6324600" cy="391789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l="3846" t="844" r="2564"/>
          <a:stretch>
            <a:fillRect/>
          </a:stretch>
        </p:blipFill>
        <p:spPr bwMode="auto">
          <a:xfrm>
            <a:off x="3581400" y="152400"/>
            <a:ext cx="5562600" cy="65151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p:spPr>
        <p:txBody>
          <a:bodyPr/>
          <a:lstStyle/>
          <a:p>
            <a:pPr algn="l"/>
            <a:r>
              <a:rPr lang="en-US" dirty="0" smtClean="0"/>
              <a:t>Presenting Pictures</a:t>
            </a:r>
            <a:endParaRPr lang="en-US" dirty="0"/>
          </a:p>
        </p:txBody>
      </p:sp>
      <p:pic>
        <p:nvPicPr>
          <p:cNvPr id="49155" name="Picture 3"/>
          <p:cNvPicPr>
            <a:picLocks noChangeAspect="1" noChangeArrowheads="1"/>
          </p:cNvPicPr>
          <p:nvPr/>
        </p:nvPicPr>
        <p:blipFill>
          <a:blip r:embed="rId3" cstate="print"/>
          <a:srcRect/>
          <a:stretch>
            <a:fillRect/>
          </a:stretch>
        </p:blipFill>
        <p:spPr bwMode="auto">
          <a:xfrm>
            <a:off x="304800" y="2362200"/>
            <a:ext cx="3632462" cy="1219200"/>
          </a:xfrm>
          <a:prstGeom prst="rect">
            <a:avLst/>
          </a:prstGeom>
          <a:noFill/>
          <a:ln w="9525">
            <a:noFill/>
            <a:miter lim="800000"/>
            <a:headEnd/>
            <a:tailEnd/>
          </a:ln>
        </p:spPr>
      </p:pic>
      <p:sp>
        <p:nvSpPr>
          <p:cNvPr id="5" name="TextBox 4"/>
          <p:cNvSpPr txBox="1"/>
          <p:nvPr/>
        </p:nvSpPr>
        <p:spPr>
          <a:xfrm>
            <a:off x="152400" y="6019800"/>
            <a:ext cx="3366050" cy="461665"/>
          </a:xfrm>
          <a:prstGeom prst="rect">
            <a:avLst/>
          </a:prstGeom>
          <a:noFill/>
        </p:spPr>
        <p:txBody>
          <a:bodyPr wrap="none" rtlCol="0">
            <a:spAutoFit/>
          </a:bodyPr>
          <a:lstStyle/>
          <a:p>
            <a:r>
              <a:rPr lang="en-US" sz="1200" dirty="0" smtClean="0">
                <a:solidFill>
                  <a:schemeClr val="bg2"/>
                </a:solidFill>
              </a:rPr>
              <a:t>From: T. de-Camino-Beck and M. Lewis (2007)</a:t>
            </a:r>
          </a:p>
          <a:p>
            <a:r>
              <a:rPr lang="en-US" sz="1200" dirty="0" smtClean="0">
                <a:solidFill>
                  <a:schemeClr val="bg2"/>
                </a:solidFill>
              </a:rPr>
              <a:t>Bulletin of Math Biology 69: 1341-54</a:t>
            </a:r>
            <a:endParaRPr lang="en-US" sz="1200" dirty="0">
              <a:solidFill>
                <a:schemeClr val="bg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a:t>
            </a:r>
            <a:endParaRPr lang="en-US" dirty="0"/>
          </a:p>
        </p:txBody>
      </p:sp>
      <p:sp>
        <p:nvSpPr>
          <p:cNvPr id="3" name="Content Placeholder 2"/>
          <p:cNvSpPr>
            <a:spLocks noGrp="1"/>
          </p:cNvSpPr>
          <p:nvPr>
            <p:ph idx="1"/>
          </p:nvPr>
        </p:nvSpPr>
        <p:spPr>
          <a:xfrm>
            <a:off x="457200" y="1143000"/>
            <a:ext cx="8229600" cy="4876800"/>
          </a:xfrm>
        </p:spPr>
        <p:txBody>
          <a:bodyPr/>
          <a:lstStyle/>
          <a:p>
            <a:r>
              <a:rPr lang="en-US" dirty="0" smtClean="0"/>
              <a:t>A picture is worth 10</a:t>
            </a:r>
            <a:r>
              <a:rPr lang="en-US" baseline="30000" dirty="0" smtClean="0"/>
              <a:t>3 </a:t>
            </a:r>
            <a:r>
              <a:rPr lang="en-US" dirty="0" smtClean="0"/>
              <a:t>words</a:t>
            </a:r>
          </a:p>
          <a:p>
            <a:pPr lvl="1"/>
            <a:r>
              <a:rPr lang="en-US" dirty="0" smtClean="0"/>
              <a:t>is there a diagram or figure which makes your point?</a:t>
            </a:r>
          </a:p>
          <a:p>
            <a:pPr lvl="1"/>
            <a:r>
              <a:rPr lang="en-US" dirty="0" smtClean="0"/>
              <a:t>A picture </a:t>
            </a:r>
            <a:r>
              <a:rPr lang="en-US" i="1" dirty="0" smtClean="0"/>
              <a:t>sticks</a:t>
            </a:r>
          </a:p>
          <a:p>
            <a:r>
              <a:rPr lang="en-US" dirty="0" smtClean="0"/>
              <a:t>But it doesn’t speak for itself!</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r>
              <a:rPr lang="en-US" dirty="0" smtClean="0"/>
              <a:t>The Gap:  Our Students Don’t </a:t>
            </a:r>
            <a:endParaRPr lang="en-US" dirty="0"/>
          </a:p>
        </p:txBody>
      </p:sp>
      <p:sp>
        <p:nvSpPr>
          <p:cNvPr id="3" name="Content Placeholder 2"/>
          <p:cNvSpPr>
            <a:spLocks noGrp="1"/>
          </p:cNvSpPr>
          <p:nvPr>
            <p:ph idx="1"/>
          </p:nvPr>
        </p:nvSpPr>
        <p:spPr/>
        <p:txBody>
          <a:bodyPr/>
          <a:lstStyle/>
          <a:p>
            <a:r>
              <a:rPr lang="en-US" dirty="0" smtClean="0"/>
              <a:t>Take technical writing</a:t>
            </a:r>
          </a:p>
          <a:p>
            <a:r>
              <a:rPr lang="en-US" dirty="0" smtClean="0"/>
              <a:t>Write in their math classes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72200" y="152400"/>
            <a:ext cx="2819400" cy="2831986"/>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 (</a:t>
            </a:r>
            <a:r>
              <a:rPr lang="en-US" dirty="0" err="1" smtClean="0"/>
              <a:t>Ick</a:t>
            </a:r>
            <a:r>
              <a:rPr lang="en-US" dirty="0" smtClean="0"/>
              <a:t>)</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57200" y="990600"/>
            <a:ext cx="8153400" cy="5496904"/>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a:t>
            </a:r>
            <a:endParaRPr lang="en-US" dirty="0"/>
          </a:p>
        </p:txBody>
      </p:sp>
      <p:sp>
        <p:nvSpPr>
          <p:cNvPr id="3" name="Content Placeholder 2"/>
          <p:cNvSpPr>
            <a:spLocks noGrp="1"/>
          </p:cNvSpPr>
          <p:nvPr>
            <p:ph idx="1"/>
          </p:nvPr>
        </p:nvSpPr>
        <p:spPr>
          <a:xfrm>
            <a:off x="457200" y="1143000"/>
            <a:ext cx="8229600" cy="4876800"/>
          </a:xfrm>
        </p:spPr>
        <p:txBody>
          <a:bodyPr/>
          <a:lstStyle/>
          <a:p>
            <a:r>
              <a:rPr lang="en-US" dirty="0" smtClean="0"/>
              <a:t>A picture is worth 10</a:t>
            </a:r>
            <a:r>
              <a:rPr lang="en-US" baseline="30000" dirty="0" smtClean="0"/>
              <a:t>3 </a:t>
            </a:r>
            <a:r>
              <a:rPr lang="en-US" dirty="0" smtClean="0"/>
              <a:t>words</a:t>
            </a:r>
          </a:p>
          <a:p>
            <a:pPr lvl="1"/>
            <a:r>
              <a:rPr lang="en-US" dirty="0" smtClean="0"/>
              <a:t>is there a diagram or figure which makes your point?</a:t>
            </a:r>
          </a:p>
          <a:p>
            <a:pPr lvl="1"/>
            <a:r>
              <a:rPr lang="en-US" dirty="0" smtClean="0"/>
              <a:t>A picture </a:t>
            </a:r>
            <a:r>
              <a:rPr lang="en-US" i="1" dirty="0" smtClean="0"/>
              <a:t>sticks</a:t>
            </a:r>
          </a:p>
          <a:p>
            <a:r>
              <a:rPr lang="en-US" dirty="0" smtClean="0"/>
              <a:t>But it doesn’t speak for itself!</a:t>
            </a:r>
          </a:p>
          <a:p>
            <a:r>
              <a:rPr lang="en-US" dirty="0" smtClean="0"/>
              <a:t>Detailed, explanatory captions help immensely</a:t>
            </a:r>
          </a:p>
          <a:p>
            <a:pPr lvl="1"/>
            <a:r>
              <a:rPr lang="en-US" dirty="0" smtClean="0"/>
              <a:t>figures come loose from text in publication (and are generally placed to maximize irritation)</a:t>
            </a:r>
          </a:p>
          <a:p>
            <a:pPr lvl="1"/>
            <a:r>
              <a:rPr lang="en-US" dirty="0" smtClean="0"/>
              <a:t>many reviewers look at pictures </a:t>
            </a:r>
            <a:r>
              <a:rPr lang="en-US" i="1" dirty="0" smtClean="0"/>
              <a:t>before</a:t>
            </a:r>
            <a:r>
              <a:rPr lang="en-US" dirty="0" smtClean="0"/>
              <a:t> reading text</a:t>
            </a:r>
          </a:p>
          <a:p>
            <a:pPr lvl="1"/>
            <a:r>
              <a:rPr lang="en-US" dirty="0" smtClean="0"/>
              <a:t>many readers </a:t>
            </a:r>
            <a:r>
              <a:rPr lang="en-US" i="1" dirty="0" smtClean="0"/>
              <a:t>only</a:t>
            </a:r>
            <a:r>
              <a:rPr lang="en-US" dirty="0" smtClean="0"/>
              <a:t> look back for the pictures</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a:t>
            </a:r>
            <a:endParaRPr lang="en-US" dirty="0"/>
          </a:p>
        </p:txBody>
      </p:sp>
      <p:sp>
        <p:nvSpPr>
          <p:cNvPr id="3" name="Content Placeholder 2"/>
          <p:cNvSpPr>
            <a:spLocks noGrp="1"/>
          </p:cNvSpPr>
          <p:nvPr>
            <p:ph idx="1"/>
          </p:nvPr>
        </p:nvSpPr>
        <p:spPr>
          <a:xfrm>
            <a:off x="457200" y="1143000"/>
            <a:ext cx="8229600" cy="4800600"/>
          </a:xfrm>
        </p:spPr>
        <p:txBody>
          <a:bodyPr/>
          <a:lstStyle/>
          <a:p>
            <a:r>
              <a:rPr lang="en-US" i="1" dirty="0" smtClean="0"/>
              <a:t>Don’t</a:t>
            </a:r>
            <a:r>
              <a:rPr lang="en-US" dirty="0" smtClean="0"/>
              <a:t> assume the text will carry the picture</a:t>
            </a:r>
          </a:p>
          <a:p>
            <a:r>
              <a:rPr lang="en-US" i="1" dirty="0" smtClean="0"/>
              <a:t>Do</a:t>
            </a:r>
            <a:r>
              <a:rPr lang="en-US" dirty="0" smtClean="0"/>
              <a:t> tell the reader everything necessary to interpret the picture, and what point she should get from the figure</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a:t>
            </a:r>
            <a:endParaRPr lang="en-US" dirty="0"/>
          </a:p>
        </p:txBody>
      </p:sp>
      <p:sp>
        <p:nvSpPr>
          <p:cNvPr id="3" name="Content Placeholder 2"/>
          <p:cNvSpPr>
            <a:spLocks noGrp="1"/>
          </p:cNvSpPr>
          <p:nvPr>
            <p:ph idx="1"/>
          </p:nvPr>
        </p:nvSpPr>
        <p:spPr>
          <a:xfrm>
            <a:off x="457200" y="1143000"/>
            <a:ext cx="8229600" cy="4800600"/>
          </a:xfrm>
        </p:spPr>
        <p:txBody>
          <a:bodyPr/>
          <a:lstStyle/>
          <a:p>
            <a:r>
              <a:rPr lang="en-US" i="1" dirty="0" smtClean="0"/>
              <a:t>Don’t</a:t>
            </a:r>
            <a:r>
              <a:rPr lang="en-US" dirty="0" smtClean="0"/>
              <a:t> assume the text will carry the picture</a:t>
            </a:r>
          </a:p>
          <a:p>
            <a:r>
              <a:rPr lang="en-US" i="1" dirty="0" smtClean="0"/>
              <a:t>Do</a:t>
            </a:r>
            <a:r>
              <a:rPr lang="en-US" dirty="0" smtClean="0"/>
              <a:t> tell the reader everything necessary to interpret the picture, and what point she should get from the figure</a:t>
            </a:r>
          </a:p>
          <a:p>
            <a:r>
              <a:rPr lang="en-US" i="1" dirty="0" smtClean="0"/>
              <a:t>In the text:</a:t>
            </a:r>
            <a:endParaRPr lang="en-US" dirty="0" smtClean="0"/>
          </a:p>
          <a:p>
            <a:r>
              <a:rPr lang="en-US" dirty="0" smtClean="0"/>
              <a:t>“As you can see in Figure 8 the size of the domains we used grew in the last five years.”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a:t>
            </a:r>
            <a:endParaRPr lang="en-US" dirty="0"/>
          </a:p>
        </p:txBody>
      </p:sp>
      <p:sp>
        <p:nvSpPr>
          <p:cNvPr id="3" name="Content Placeholder 2"/>
          <p:cNvSpPr>
            <a:spLocks noGrp="1"/>
          </p:cNvSpPr>
          <p:nvPr>
            <p:ph idx="1"/>
          </p:nvPr>
        </p:nvSpPr>
        <p:spPr>
          <a:xfrm>
            <a:off x="457200" y="1143000"/>
            <a:ext cx="8229600" cy="4800600"/>
          </a:xfrm>
        </p:spPr>
        <p:txBody>
          <a:bodyPr/>
          <a:lstStyle/>
          <a:p>
            <a:r>
              <a:rPr lang="en-US" i="1" dirty="0" smtClean="0"/>
              <a:t>Don’t</a:t>
            </a:r>
            <a:r>
              <a:rPr lang="en-US" dirty="0" smtClean="0"/>
              <a:t> assume the text will carry the picture</a:t>
            </a:r>
          </a:p>
          <a:p>
            <a:r>
              <a:rPr lang="en-US" i="1" dirty="0" smtClean="0"/>
              <a:t>Do</a:t>
            </a:r>
            <a:r>
              <a:rPr lang="en-US" dirty="0" smtClean="0"/>
              <a:t> tell the reader everything necessary to interpret the picture, and what point she should get from the figure</a:t>
            </a:r>
          </a:p>
          <a:p>
            <a:r>
              <a:rPr lang="en-US" i="1" dirty="0" smtClean="0"/>
              <a:t>In the text:</a:t>
            </a:r>
            <a:endParaRPr lang="en-US" dirty="0" smtClean="0"/>
          </a:p>
          <a:p>
            <a:r>
              <a:rPr lang="en-US" dirty="0" smtClean="0"/>
              <a:t>“As you can see in Figure 8 the size of the domains we used grew in the last five years.”</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cxnSp>
        <p:nvCxnSpPr>
          <p:cNvPr id="6" name="Straight Connector 5"/>
          <p:cNvCxnSpPr/>
          <p:nvPr/>
        </p:nvCxnSpPr>
        <p:spPr bwMode="auto">
          <a:xfrm flipV="1">
            <a:off x="990600" y="3581400"/>
            <a:ext cx="6477000" cy="914400"/>
          </a:xfrm>
          <a:prstGeom prst="line">
            <a:avLst/>
          </a:prstGeom>
          <a:noFill/>
          <a:ln w="254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990600" y="3657600"/>
            <a:ext cx="6477000" cy="762000"/>
          </a:xfrm>
          <a:prstGeom prst="line">
            <a:avLst/>
          </a:prstGeom>
          <a:noFill/>
          <a:ln w="25400" cap="flat" cmpd="sng" algn="ctr">
            <a:solidFill>
              <a:srgbClr val="FF0000"/>
            </a:solidFill>
            <a:prstDash val="solid"/>
            <a:round/>
            <a:headEnd type="none" w="med" len="med"/>
            <a:tailEnd type="none" w="med" len="med"/>
          </a:ln>
          <a:effectLst/>
        </p:spPr>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a:t>
            </a:r>
            <a:endParaRPr lang="en-US" dirty="0"/>
          </a:p>
        </p:txBody>
      </p:sp>
      <p:sp>
        <p:nvSpPr>
          <p:cNvPr id="3" name="Content Placeholder 2"/>
          <p:cNvSpPr>
            <a:spLocks noGrp="1"/>
          </p:cNvSpPr>
          <p:nvPr>
            <p:ph idx="1"/>
          </p:nvPr>
        </p:nvSpPr>
        <p:spPr>
          <a:xfrm>
            <a:off x="457200" y="1143000"/>
            <a:ext cx="8229600" cy="4800600"/>
          </a:xfrm>
        </p:spPr>
        <p:txBody>
          <a:bodyPr/>
          <a:lstStyle/>
          <a:p>
            <a:r>
              <a:rPr lang="en-US" i="1" dirty="0" smtClean="0"/>
              <a:t>Don’t</a:t>
            </a:r>
            <a:r>
              <a:rPr lang="en-US" dirty="0" smtClean="0"/>
              <a:t> assume the text will carry the picture</a:t>
            </a:r>
          </a:p>
          <a:p>
            <a:r>
              <a:rPr lang="en-US" i="1" dirty="0" smtClean="0"/>
              <a:t>Do</a:t>
            </a:r>
            <a:r>
              <a:rPr lang="en-US" dirty="0" smtClean="0"/>
              <a:t> tell the reader everything necessary to interpret the picture, and what point she should get from the figure</a:t>
            </a:r>
          </a:p>
          <a:p>
            <a:r>
              <a:rPr lang="en-US" i="1" dirty="0" smtClean="0"/>
              <a:t>In the text:</a:t>
            </a:r>
            <a:endParaRPr lang="en-US" dirty="0" smtClean="0"/>
          </a:p>
          <a:p>
            <a:r>
              <a:rPr lang="en-US" dirty="0" smtClean="0"/>
              <a:t>“As you can see in Figure 8 the size of the domains we used grew in the last five years.”</a:t>
            </a:r>
          </a:p>
          <a:p>
            <a:r>
              <a:rPr lang="en-US" dirty="0" smtClean="0"/>
              <a:t>“The size and number of domains we used for local analysis grew from 2000 to 2010 (Fig. 8) as the death-weasels expanded their range.”</a:t>
            </a: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cxnSp>
        <p:nvCxnSpPr>
          <p:cNvPr id="6" name="Straight Connector 5"/>
          <p:cNvCxnSpPr/>
          <p:nvPr/>
        </p:nvCxnSpPr>
        <p:spPr bwMode="auto">
          <a:xfrm flipV="1">
            <a:off x="990600" y="3581400"/>
            <a:ext cx="6477000" cy="914400"/>
          </a:xfrm>
          <a:prstGeom prst="line">
            <a:avLst/>
          </a:prstGeom>
          <a:noFill/>
          <a:ln w="254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990600" y="3657600"/>
            <a:ext cx="6477000" cy="762000"/>
          </a:xfrm>
          <a:prstGeom prst="line">
            <a:avLst/>
          </a:prstGeom>
          <a:noFill/>
          <a:ln w="25400" cap="flat" cmpd="sng" algn="ctr">
            <a:solidFill>
              <a:srgbClr val="FF0000"/>
            </a:solidFill>
            <a:prstDash val="solid"/>
            <a:round/>
            <a:headEnd type="none" w="med" len="med"/>
            <a:tailEnd type="none" w="med" len="med"/>
          </a:ln>
          <a:effectLst/>
        </p:spPr>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dirty="0" smtClean="0"/>
              <a:t>Presenting Pictures</a:t>
            </a:r>
            <a:endParaRPr lang="en-US" dirty="0"/>
          </a:p>
        </p:txBody>
      </p:sp>
      <p:sp>
        <p:nvSpPr>
          <p:cNvPr id="3" name="Date Placeholder 2"/>
          <p:cNvSpPr>
            <a:spLocks noGrp="1"/>
          </p:cNvSpPr>
          <p:nvPr>
            <p:ph type="dt" sz="half" idx="10"/>
          </p:nvPr>
        </p:nvSpPr>
        <p:spPr/>
        <p:txBody>
          <a:bodyPr/>
          <a:lstStyle/>
          <a:p>
            <a:r>
              <a:rPr lang="en-US" smtClean="0"/>
              <a:t>March 2013</a:t>
            </a:r>
          </a:p>
          <a:p>
            <a:r>
              <a:rPr lang="en-US" smtClean="0"/>
              <a:t>Jim Powell</a:t>
            </a:r>
            <a:endParaRPr lang="en-US" dirty="0"/>
          </a:p>
        </p:txBody>
      </p:sp>
      <p:pic>
        <p:nvPicPr>
          <p:cNvPr id="8194" name="Picture 2"/>
          <p:cNvPicPr>
            <a:picLocks noChangeAspect="1" noChangeArrowheads="1"/>
          </p:cNvPicPr>
          <p:nvPr/>
        </p:nvPicPr>
        <p:blipFill>
          <a:blip r:embed="rId2" cstate="print"/>
          <a:srcRect l="6388" t="5233" r="6911" b="3599"/>
          <a:stretch>
            <a:fillRect/>
          </a:stretch>
        </p:blipFill>
        <p:spPr bwMode="auto">
          <a:xfrm>
            <a:off x="781050" y="838200"/>
            <a:ext cx="7524750" cy="60198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Pictures</a:t>
            </a:r>
            <a:endParaRPr lang="en-US" dirty="0"/>
          </a:p>
        </p:txBody>
      </p:sp>
      <p:sp>
        <p:nvSpPr>
          <p:cNvPr id="3" name="Content Placeholder 2"/>
          <p:cNvSpPr>
            <a:spLocks noGrp="1"/>
          </p:cNvSpPr>
          <p:nvPr>
            <p:ph idx="1"/>
          </p:nvPr>
        </p:nvSpPr>
        <p:spPr>
          <a:xfrm>
            <a:off x="457200" y="1143000"/>
            <a:ext cx="8229600" cy="4876800"/>
          </a:xfrm>
        </p:spPr>
        <p:txBody>
          <a:bodyPr/>
          <a:lstStyle/>
          <a:p>
            <a:r>
              <a:rPr lang="en-US" dirty="0" smtClean="0"/>
              <a:t>And in the text:</a:t>
            </a:r>
          </a:p>
          <a:p>
            <a:pPr lvl="1"/>
            <a:endParaRPr lang="en-US" dirty="0" smtClean="0"/>
          </a:p>
          <a:p>
            <a:pPr marL="457200" lvl="1" indent="0">
              <a:buNone/>
            </a:pPr>
            <a:r>
              <a:rPr lang="en-US" dirty="0" smtClean="0"/>
              <a:t>“Total distance, </a:t>
            </a:r>
            <a:r>
              <a:rPr lang="en-US" i="1" dirty="0" smtClean="0"/>
              <a:t>d(t), </a:t>
            </a:r>
            <a:r>
              <a:rPr lang="en-US" dirty="0" smtClean="0"/>
              <a:t>colonized by a fungus in a thermal environment with temperatures </a:t>
            </a:r>
            <a:r>
              <a:rPr lang="en-US" i="1" dirty="0" smtClean="0"/>
              <a:t>T(t) </a:t>
            </a:r>
            <a:r>
              <a:rPr lang="en-US" dirty="0" smtClean="0"/>
              <a:t>can be calculated by integrating the rate curve, </a:t>
            </a:r>
            <a:r>
              <a:rPr lang="en-US" i="1" dirty="0" smtClean="0"/>
              <a:t>r(T),</a:t>
            </a:r>
          </a:p>
          <a:p>
            <a:pPr marL="457200" lvl="1">
              <a:buNone/>
            </a:pPr>
            <a:endParaRPr lang="en-US" dirty="0" smtClean="0"/>
          </a:p>
          <a:p>
            <a:pPr marL="457200" lvl="1">
              <a:buNone/>
            </a:pPr>
            <a:endParaRPr lang="en-US" dirty="0" smtClean="0"/>
          </a:p>
          <a:p>
            <a:pPr marL="457200" lvl="1" indent="0">
              <a:buNone/>
            </a:pPr>
            <a:r>
              <a:rPr lang="en-US" dirty="0" smtClean="0"/>
              <a:t>for each species.  The `cool’ fungus, </a:t>
            </a:r>
            <a:r>
              <a:rPr lang="en-US" i="1" dirty="0" err="1" smtClean="0"/>
              <a:t>Clavigera</a:t>
            </a:r>
            <a:r>
              <a:rPr lang="en-US" dirty="0" smtClean="0"/>
              <a:t>, has higher rates at temperatures below 16.3</a:t>
            </a:r>
            <a:r>
              <a:rPr lang="en-US" baseline="30000" dirty="0" smtClean="0"/>
              <a:t>o</a:t>
            </a:r>
            <a:r>
              <a:rPr lang="en-US" dirty="0" smtClean="0"/>
              <a:t>C, while the `warm’ fungus, </a:t>
            </a:r>
            <a:r>
              <a:rPr lang="en-US" i="1" dirty="0" err="1" smtClean="0"/>
              <a:t>Montium</a:t>
            </a:r>
            <a:r>
              <a:rPr lang="en-US" dirty="0" smtClean="0"/>
              <a:t>, grows faster above 16.3</a:t>
            </a:r>
            <a:r>
              <a:rPr lang="en-US" baseline="30000" dirty="0" smtClean="0"/>
              <a:t>o</a:t>
            </a:r>
            <a:r>
              <a:rPr lang="en-US" dirty="0" smtClean="0"/>
              <a:t>C (Fig. 1).”</a:t>
            </a:r>
          </a:p>
          <a:p>
            <a:pPr lvl="1">
              <a:buNone/>
            </a:pPr>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 name="Picture 5" descr="intrate.png"/>
          <p:cNvPicPr>
            <a:picLocks noChangeAspect="1"/>
          </p:cNvPicPr>
          <p:nvPr/>
        </p:nvPicPr>
        <p:blipFill>
          <a:blip r:embed="rId2" cstate="print">
            <a:lum bright="70000" contrast="-70000"/>
          </a:blip>
          <a:stretch>
            <a:fillRect/>
          </a:stretch>
        </p:blipFill>
        <p:spPr>
          <a:xfrm>
            <a:off x="2514600" y="3200400"/>
            <a:ext cx="2538770" cy="1075861"/>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Tightening Sentences</a:t>
            </a:r>
            <a:endParaRPr lang="en-US" dirty="0"/>
          </a:p>
        </p:txBody>
      </p:sp>
      <p:sp>
        <p:nvSpPr>
          <p:cNvPr id="3" name="Content Placeholder 2"/>
          <p:cNvSpPr>
            <a:spLocks noGrp="1"/>
          </p:cNvSpPr>
          <p:nvPr>
            <p:ph idx="1"/>
          </p:nvPr>
        </p:nvSpPr>
        <p:spPr>
          <a:xfrm>
            <a:off x="381000" y="1066800"/>
            <a:ext cx="8229600" cy="4800600"/>
          </a:xfrm>
        </p:spPr>
        <p:txBody>
          <a:bodyPr/>
          <a:lstStyle/>
          <a:p>
            <a:r>
              <a:rPr lang="en-US" dirty="0" smtClean="0"/>
              <a:t>Cicero:</a:t>
            </a:r>
          </a:p>
          <a:p>
            <a:pPr lvl="1">
              <a:buNone/>
            </a:pPr>
            <a:r>
              <a:rPr lang="en-US" dirty="0" smtClean="0"/>
              <a:t>“When you wish to instruct, be brief; that men’s minds take in quickly what you say, learn its lesson, and retain it faithfully.  Every word that is unnecessary only pours over the side of a brimming mind.”</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Tightening Sentences</a:t>
            </a:r>
            <a:endParaRPr lang="en-US" dirty="0"/>
          </a:p>
        </p:txBody>
      </p:sp>
      <p:sp>
        <p:nvSpPr>
          <p:cNvPr id="3" name="Content Placeholder 2"/>
          <p:cNvSpPr>
            <a:spLocks noGrp="1"/>
          </p:cNvSpPr>
          <p:nvPr>
            <p:ph idx="1"/>
          </p:nvPr>
        </p:nvSpPr>
        <p:spPr>
          <a:xfrm>
            <a:off x="381000" y="1066800"/>
            <a:ext cx="8229600" cy="4800600"/>
          </a:xfrm>
        </p:spPr>
        <p:txBody>
          <a:bodyPr/>
          <a:lstStyle/>
          <a:p>
            <a:r>
              <a:rPr lang="en-US" dirty="0" smtClean="0"/>
              <a:t>Cicero:</a:t>
            </a:r>
          </a:p>
          <a:p>
            <a:pPr lvl="1">
              <a:buNone/>
            </a:pPr>
            <a:r>
              <a:rPr lang="en-US" dirty="0" smtClean="0"/>
              <a:t>“When you wish to instruct, be brief; that men’s minds take in quickly what you say, learn its lesson, and retain it faithfully.  Every word that is unnecessary only pours over the side of a brimming mind.”</a:t>
            </a:r>
          </a:p>
          <a:p>
            <a:r>
              <a:rPr lang="en-US" dirty="0" smtClean="0"/>
              <a:t>Einstein:</a:t>
            </a:r>
          </a:p>
          <a:p>
            <a:pPr lvl="1">
              <a:buNone/>
            </a:pPr>
            <a:r>
              <a:rPr lang="en-US" dirty="0" smtClean="0"/>
              <a:t>“If you can’t say it simply </a:t>
            </a:r>
          </a:p>
          <a:p>
            <a:pPr lvl="1">
              <a:buNone/>
            </a:pPr>
            <a:r>
              <a:rPr lang="en-US" dirty="0" smtClean="0"/>
              <a:t>you probably don’t </a:t>
            </a:r>
          </a:p>
          <a:p>
            <a:pPr lvl="1">
              <a:buNone/>
            </a:pPr>
            <a:r>
              <a:rPr lang="en-US" dirty="0" smtClean="0"/>
              <a:t>understand it.”</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1202" name="Picture 2" descr="Satirical cartoon rendering of the 'Central Subcommittee Steering Group for the Facilitation of Brevity &amp; Clarity of Language Usage in the User/Provider Communication Interface (Formerly the Plain English Group)'"/>
          <p:cNvPicPr>
            <a:picLocks noChangeAspect="1" noChangeArrowheads="1"/>
          </p:cNvPicPr>
          <p:nvPr/>
        </p:nvPicPr>
        <p:blipFill>
          <a:blip r:embed="rId2" cstate="print"/>
          <a:srcRect/>
          <a:stretch>
            <a:fillRect/>
          </a:stretch>
        </p:blipFill>
        <p:spPr bwMode="auto">
          <a:xfrm>
            <a:off x="4419600" y="3708400"/>
            <a:ext cx="4724400" cy="3149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lstStyle/>
          <a:p>
            <a:r>
              <a:rPr lang="en-US" dirty="0" smtClean="0"/>
              <a:t>The Gap:  Our Students Don’t </a:t>
            </a:r>
            <a:endParaRPr lang="en-US" dirty="0"/>
          </a:p>
        </p:txBody>
      </p:sp>
      <p:sp>
        <p:nvSpPr>
          <p:cNvPr id="3" name="Content Placeholder 2"/>
          <p:cNvSpPr>
            <a:spLocks noGrp="1"/>
          </p:cNvSpPr>
          <p:nvPr>
            <p:ph idx="1"/>
          </p:nvPr>
        </p:nvSpPr>
        <p:spPr/>
        <p:txBody>
          <a:bodyPr/>
          <a:lstStyle/>
          <a:p>
            <a:r>
              <a:rPr lang="en-US" dirty="0" smtClean="0"/>
              <a:t>Take technical writing</a:t>
            </a:r>
          </a:p>
          <a:p>
            <a:r>
              <a:rPr lang="en-US" dirty="0" smtClean="0"/>
              <a:t>Write in their math classes</a:t>
            </a:r>
          </a:p>
          <a:p>
            <a:r>
              <a:rPr lang="en-US" dirty="0" smtClean="0"/>
              <a:t>Learn how to outline</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72200" y="152400"/>
            <a:ext cx="2819400" cy="2831986"/>
          </a:xfrm>
          <a:prstGeom prst="rect">
            <a:avLst/>
          </a:prstGeom>
          <a:noFill/>
          <a:ln w="9525">
            <a:noFill/>
            <a:miter lim="800000"/>
            <a:headEnd/>
            <a:tailEnd/>
          </a:ln>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Tightening Sentences</a:t>
            </a:r>
            <a:endParaRPr lang="en-US" dirty="0"/>
          </a:p>
        </p:txBody>
      </p:sp>
      <p:sp>
        <p:nvSpPr>
          <p:cNvPr id="3" name="Content Placeholder 2"/>
          <p:cNvSpPr>
            <a:spLocks noGrp="1"/>
          </p:cNvSpPr>
          <p:nvPr>
            <p:ph idx="1"/>
          </p:nvPr>
        </p:nvSpPr>
        <p:spPr>
          <a:xfrm>
            <a:off x="381000" y="1066800"/>
            <a:ext cx="4495800" cy="4800600"/>
          </a:xfrm>
        </p:spPr>
        <p:txBody>
          <a:bodyPr/>
          <a:lstStyle/>
          <a:p>
            <a:r>
              <a:rPr lang="en-US" dirty="0" smtClean="0"/>
              <a:t>Cicero:</a:t>
            </a:r>
          </a:p>
          <a:p>
            <a:pPr marL="182880" lvl="1">
              <a:buNone/>
            </a:pPr>
            <a:r>
              <a:rPr lang="en-US" sz="2200" dirty="0" smtClean="0"/>
              <a:t>“When you wish to instruct, be brief; that men’s minds take in quickly what you say, learn its lesson, and retain it faithfully.  Every word that is unnecessary only pours over the side of a brimming mind.”</a:t>
            </a:r>
          </a:p>
          <a:p>
            <a:r>
              <a:rPr lang="en-US" dirty="0" smtClean="0"/>
              <a:t>Einstein: </a:t>
            </a:r>
          </a:p>
          <a:p>
            <a:pPr>
              <a:buNone/>
            </a:pPr>
            <a:r>
              <a:rPr lang="en-US" sz="2200" dirty="0" smtClean="0"/>
              <a:t>“If you can’t say it simply you probably don’t understand it.” </a:t>
            </a:r>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69634" name="Picture 2" descr="http://www.ramsden.info/TW/Topics/Writing/images/calvin-writing.gif"/>
          <p:cNvPicPr>
            <a:picLocks noChangeAspect="1" noChangeArrowheads="1"/>
          </p:cNvPicPr>
          <p:nvPr/>
        </p:nvPicPr>
        <p:blipFill>
          <a:blip r:embed="rId2" cstate="print"/>
          <a:srcRect/>
          <a:stretch>
            <a:fillRect/>
          </a:stretch>
        </p:blipFill>
        <p:spPr bwMode="auto">
          <a:xfrm>
            <a:off x="4762500" y="1381125"/>
            <a:ext cx="4381500" cy="5476875"/>
          </a:xfrm>
          <a:prstGeom prst="rect">
            <a:avLst/>
          </a:prstGeom>
          <a:noFill/>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Tightening Sentences</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From a student paper in my </a:t>
            </a:r>
            <a:r>
              <a:rPr lang="en-US" dirty="0" err="1" smtClean="0"/>
              <a:t>biomath</a:t>
            </a:r>
            <a:r>
              <a:rPr lang="en-US" dirty="0" smtClean="0"/>
              <a:t> class:</a:t>
            </a:r>
          </a:p>
          <a:p>
            <a:pPr>
              <a:buNone/>
            </a:pPr>
            <a:r>
              <a:rPr lang="en-US" sz="2400" dirty="0" smtClean="0"/>
              <a:t>“This paper will concentrate on the modeling of yeast. Yeast has been highly studied throughout history because of the advantages of its characteristics such as being unicellular and the ability to be grown on defined media which allows complete control over environmental parameters for the investigator.”</a:t>
            </a:r>
          </a:p>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Tightening Sentences</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From a student paper in my </a:t>
            </a:r>
            <a:r>
              <a:rPr lang="en-US" dirty="0" err="1" smtClean="0"/>
              <a:t>biomath</a:t>
            </a:r>
            <a:r>
              <a:rPr lang="en-US" dirty="0" smtClean="0"/>
              <a:t> class:</a:t>
            </a:r>
          </a:p>
          <a:p>
            <a:pPr>
              <a:buNone/>
            </a:pPr>
            <a:r>
              <a:rPr lang="en-US" sz="2400" dirty="0" smtClean="0"/>
              <a:t>“This paper will concentrate on the modeling of yeast. Yeast has been highly studied throughout history because of the advantages of its characteristics such as being unicellular and the ability to be grown on defined media which allows complete control over environmental parameters for the investigator.”</a:t>
            </a:r>
          </a:p>
          <a:p>
            <a:r>
              <a:rPr lang="en-US" dirty="0" smtClean="0"/>
              <a:t>Tighter:</a:t>
            </a:r>
          </a:p>
          <a:p>
            <a:pPr>
              <a:buNone/>
            </a:pPr>
            <a:r>
              <a:rPr lang="en-US" dirty="0" smtClean="0"/>
              <a:t>“</a:t>
            </a:r>
            <a:r>
              <a:rPr lang="en-US" sz="2400" dirty="0" smtClean="0"/>
              <a:t>Yeast has been studied extensively because it is unicellular and grows on simple media, giving researchers control over environmental parameters.”</a:t>
            </a:r>
            <a:endParaRPr lang="en-US" dirty="0" smtClean="0"/>
          </a:p>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Incisive Writing</a:t>
            </a:r>
            <a:endParaRPr lang="en-US" dirty="0"/>
          </a:p>
        </p:txBody>
      </p:sp>
      <p:sp>
        <p:nvSpPr>
          <p:cNvPr id="3" name="Content Placeholder 2"/>
          <p:cNvSpPr>
            <a:spLocks noGrp="1"/>
          </p:cNvSpPr>
          <p:nvPr>
            <p:ph idx="1"/>
          </p:nvPr>
        </p:nvSpPr>
        <p:spPr>
          <a:xfrm>
            <a:off x="457200" y="1066800"/>
            <a:ext cx="8229600" cy="4800600"/>
          </a:xfrm>
        </p:spPr>
        <p:txBody>
          <a:bodyPr/>
          <a:lstStyle/>
          <a:p>
            <a:r>
              <a:rPr lang="en-US" dirty="0" smtClean="0"/>
              <a:t>Orwell’s 6 Rules for Writers:</a:t>
            </a:r>
          </a:p>
          <a:p>
            <a:pPr marL="914400" lvl="1" indent="-457200">
              <a:buFont typeface="+mj-lt"/>
              <a:buAutoNum type="arabicPeriod"/>
            </a:pPr>
            <a:r>
              <a:rPr lang="en-US" dirty="0" smtClean="0"/>
              <a:t>If it is possible to cut out a word, </a:t>
            </a:r>
            <a:r>
              <a:rPr lang="en-US" u="sng" dirty="0" smtClean="0"/>
              <a:t>cut it out</a:t>
            </a:r>
            <a:r>
              <a:rPr lang="en-US" dirty="0" smtClean="0"/>
              <a:t>.</a:t>
            </a:r>
          </a:p>
          <a:p>
            <a:pPr marL="914400" lvl="1" indent="-457200">
              <a:buFont typeface="+mj-lt"/>
              <a:buAutoNum type="arabicPeriod"/>
            </a:pPr>
            <a:r>
              <a:rPr lang="en-US" dirty="0" smtClean="0"/>
              <a:t>Never use a long word where a short word will do.</a:t>
            </a:r>
          </a:p>
          <a:p>
            <a:pPr marL="914400" lvl="1" indent="-457200">
              <a:buFont typeface="+mj-lt"/>
              <a:buAutoNum type="arabicPeriod"/>
            </a:pPr>
            <a:r>
              <a:rPr lang="en-US" dirty="0" smtClean="0"/>
              <a:t>Never use a passive when you can use an ACTIVE.</a:t>
            </a:r>
          </a:p>
          <a:p>
            <a:pPr marL="914400" lvl="1" indent="-457200">
              <a:buFont typeface="+mj-lt"/>
              <a:buAutoNum type="arabicPeriod"/>
            </a:pPr>
            <a:r>
              <a:rPr lang="en-US" dirty="0" smtClean="0"/>
              <a:t>Never use a foreign phrase, scientific word, or jargon if you can think of an everyday English </a:t>
            </a:r>
            <a:r>
              <a:rPr lang="en-US" dirty="0" smtClean="0"/>
              <a:t>equivalent.</a:t>
            </a:r>
            <a:endParaRPr lang="en-US" dirty="0" smtClean="0"/>
          </a:p>
          <a:p>
            <a:pPr marL="914400" lvl="1" indent="-457200">
              <a:buFont typeface="+mj-lt"/>
              <a:buAutoNum type="arabicPeriod"/>
            </a:pPr>
            <a:r>
              <a:rPr lang="en-US" dirty="0" smtClean="0"/>
              <a:t>Never use a metaphor, simile or figure of speech that you are used to seeing in print.</a:t>
            </a:r>
          </a:p>
          <a:p>
            <a:pPr marL="914400" lvl="1" indent="-457200">
              <a:buFont typeface="+mj-lt"/>
              <a:buAutoNum type="arabicPeriod"/>
            </a:pPr>
            <a:r>
              <a:rPr lang="en-US" dirty="0" smtClean="0"/>
              <a:t>Break any of these rules sooner than saying anything outright barbarous.</a:t>
            </a:r>
          </a:p>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Tightening Sentences</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From a paper on project-based teaching:</a:t>
            </a:r>
          </a:p>
          <a:p>
            <a:pPr>
              <a:buNone/>
            </a:pPr>
            <a:r>
              <a:rPr lang="en-US" sz="2400" dirty="0" smtClean="0"/>
              <a:t>“Learning not only the basics of a model, but how its creation came to be allows students to gain skills in putting together their own models with the knowledge they already possess juxtaposed with the knowledge that they are currently learning.”</a:t>
            </a:r>
          </a:p>
          <a:p>
            <a:pPr>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Tightening Sentences</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From a paper on project-based teaching:</a:t>
            </a:r>
          </a:p>
          <a:p>
            <a:pPr>
              <a:buNone/>
            </a:pPr>
            <a:r>
              <a:rPr lang="en-US" sz="2400" dirty="0" smtClean="0"/>
              <a:t>“Learning not only the basics of a model, but how its creation came to be allows students to gain skills in putting together their own models with the knowledge they already possess juxtaposed with the knowledge that they are currently learning.”</a:t>
            </a:r>
          </a:p>
          <a:p>
            <a:pPr>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pic>
        <p:nvPicPr>
          <p:cNvPr id="70658" name="Picture 2" descr="http://www.thescribesource.com/wp-content/uploads/2012/01/aarrgghhh11.jpg"/>
          <p:cNvPicPr>
            <a:picLocks noChangeAspect="1" noChangeArrowheads="1"/>
          </p:cNvPicPr>
          <p:nvPr/>
        </p:nvPicPr>
        <p:blipFill>
          <a:blip r:embed="rId2" cstate="print"/>
          <a:srcRect/>
          <a:stretch>
            <a:fillRect/>
          </a:stretch>
        </p:blipFill>
        <p:spPr bwMode="auto">
          <a:xfrm>
            <a:off x="3581400" y="3810000"/>
            <a:ext cx="5095875" cy="2457451"/>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Tightening Sentences</a:t>
            </a:r>
            <a:endParaRPr lang="en-US" dirty="0"/>
          </a:p>
        </p:txBody>
      </p:sp>
      <p:sp>
        <p:nvSpPr>
          <p:cNvPr id="3" name="Content Placeholder 2"/>
          <p:cNvSpPr>
            <a:spLocks noGrp="1"/>
          </p:cNvSpPr>
          <p:nvPr>
            <p:ph idx="1"/>
          </p:nvPr>
        </p:nvSpPr>
        <p:spPr>
          <a:xfrm>
            <a:off x="457200" y="1143000"/>
            <a:ext cx="8229600" cy="4800600"/>
          </a:xfrm>
        </p:spPr>
        <p:txBody>
          <a:bodyPr/>
          <a:lstStyle/>
          <a:p>
            <a:r>
              <a:rPr lang="en-US" dirty="0" smtClean="0"/>
              <a:t>From a paper on project-based teaching:</a:t>
            </a:r>
          </a:p>
          <a:p>
            <a:pPr>
              <a:buNone/>
            </a:pPr>
            <a:r>
              <a:rPr lang="en-US" sz="2400" dirty="0" smtClean="0"/>
              <a:t>“Learning not only the basics of a model, but how its creation came to be allows students to gain skills in putting together their own models with the knowledge they already possess juxtaposed with the knowledge that they are currently learning.”</a:t>
            </a:r>
          </a:p>
          <a:p>
            <a:r>
              <a:rPr lang="en-US" dirty="0" smtClean="0">
                <a:solidFill>
                  <a:schemeClr val="accent2"/>
                </a:solidFill>
              </a:rPr>
              <a:t>How would you improve this?</a:t>
            </a:r>
          </a:p>
          <a:p>
            <a:pPr>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Punchy Paragraphs</a:t>
            </a:r>
            <a:endParaRPr lang="en-US" dirty="0"/>
          </a:p>
        </p:txBody>
      </p:sp>
      <p:sp>
        <p:nvSpPr>
          <p:cNvPr id="3" name="Content Placeholder 2"/>
          <p:cNvSpPr>
            <a:spLocks noGrp="1"/>
          </p:cNvSpPr>
          <p:nvPr>
            <p:ph idx="1"/>
          </p:nvPr>
        </p:nvSpPr>
        <p:spPr>
          <a:xfrm>
            <a:off x="304800" y="1066800"/>
            <a:ext cx="8610600" cy="5029200"/>
          </a:xfrm>
        </p:spPr>
        <p:txBody>
          <a:bodyPr/>
          <a:lstStyle/>
          <a:p>
            <a:r>
              <a:rPr lang="en-US" sz="2400" dirty="0" smtClean="0"/>
              <a:t>First draft, summary paragraph from a paper</a:t>
            </a:r>
            <a:endParaRPr lang="en-US" sz="2000" dirty="0" smtClean="0"/>
          </a:p>
          <a:p>
            <a:pPr lvl="3"/>
            <a:endParaRPr lang="en-US" sz="1000" dirty="0" smtClean="0"/>
          </a:p>
          <a:p>
            <a:pPr>
              <a:buNone/>
            </a:pPr>
            <a:r>
              <a:rPr lang="en-US" sz="1800" dirty="0" smtClean="0"/>
              <a:t>An experiment monitoring yeast growth with sugar limitations is a lab that can assist students in gaining a better understanding of population dynamics and limited resources whilst gaining experience with model creation and working with hard data. In this paper I will discuss results of an experimental lab to understand student reaction and achievement in a math biology course. Methods for data collection and lab execution are explained along with starting instruction and introduction of the logistic equation. Experiments are bound to produce data that does not always comply with expected results. Two sets of experimental data, one with unexpected results and the other with more probable data, will be compared. Models created by students will be given and discussed. The goal of this lab is to expose math and biology students to experimental processes and model creation with parameter estimation in hopes to provide them with experience in their field and ignite excitement and knowledge of applied mathematics and biology.</a:t>
            </a:r>
          </a:p>
          <a:p>
            <a:pPr lvl="1"/>
            <a:endParaRPr lang="en-US" sz="1600" dirty="0" smtClean="0"/>
          </a:p>
          <a:p>
            <a:pPr>
              <a:buNone/>
            </a:pPr>
            <a:endParaRPr lang="en-US" sz="2400"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Punchy Paragraphs</a:t>
            </a:r>
            <a:endParaRPr lang="en-US" dirty="0"/>
          </a:p>
        </p:txBody>
      </p:sp>
      <p:sp>
        <p:nvSpPr>
          <p:cNvPr id="3" name="Content Placeholder 2"/>
          <p:cNvSpPr>
            <a:spLocks noGrp="1"/>
          </p:cNvSpPr>
          <p:nvPr>
            <p:ph idx="1"/>
          </p:nvPr>
        </p:nvSpPr>
        <p:spPr>
          <a:xfrm>
            <a:off x="304800" y="1066800"/>
            <a:ext cx="8610600" cy="5029200"/>
          </a:xfrm>
        </p:spPr>
        <p:txBody>
          <a:bodyPr/>
          <a:lstStyle/>
          <a:p>
            <a:r>
              <a:rPr lang="en-US" sz="2400" dirty="0" smtClean="0"/>
              <a:t>Next draft, summary paragraph from a paper</a:t>
            </a:r>
            <a:endParaRPr lang="en-US" sz="2000" dirty="0" smtClean="0"/>
          </a:p>
          <a:p>
            <a:pPr lvl="3"/>
            <a:endParaRPr lang="en-US" sz="1000" dirty="0" smtClean="0"/>
          </a:p>
          <a:p>
            <a:pPr>
              <a:buNone/>
            </a:pPr>
            <a:r>
              <a:rPr lang="en-US" sz="1800" dirty="0" smtClean="0"/>
              <a:t>In this paper I discuss student outcomes from a biomathematics lab used to teach modeling and parameter estimation.  The lab is launched with an introduction to yeast growth and data collection methods; a derivation of the logistic equation </a:t>
            </a:r>
            <a:r>
              <a:rPr lang="en-US" sz="1800" dirty="0" smtClean="0"/>
              <a:t>illustrates </a:t>
            </a:r>
            <a:r>
              <a:rPr lang="en-US" sz="1800" dirty="0" smtClean="0"/>
              <a:t>modeling and parameterization tools. We present two sets of student observations along with models constructed by student groups. One set of `failed' observations spurred the students to develop novel models and estimate unexpected parameters. The challenge of beating the logistic model (and describing the unexpected data) exposed students to the scientific process, built their excitement and confidence in modeling, and helped them see how parameters connect models to data.</a:t>
            </a:r>
          </a:p>
          <a:p>
            <a:pPr lvl="1"/>
            <a:endParaRPr lang="en-US" sz="1600" dirty="0" smtClean="0"/>
          </a:p>
          <a:p>
            <a:pPr>
              <a:buNone/>
            </a:pPr>
            <a:endParaRPr lang="en-US" sz="2400"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Titillating Titles</a:t>
            </a:r>
            <a:endParaRPr lang="en-US" dirty="0"/>
          </a:p>
        </p:txBody>
      </p:sp>
      <p:sp>
        <p:nvSpPr>
          <p:cNvPr id="3" name="Content Placeholder 2"/>
          <p:cNvSpPr>
            <a:spLocks noGrp="1"/>
          </p:cNvSpPr>
          <p:nvPr>
            <p:ph idx="1"/>
          </p:nvPr>
        </p:nvSpPr>
        <p:spPr>
          <a:xfrm>
            <a:off x="228600" y="1066800"/>
            <a:ext cx="8686800" cy="5029200"/>
          </a:xfrm>
        </p:spPr>
        <p:txBody>
          <a:bodyPr/>
          <a:lstStyle/>
          <a:p>
            <a:r>
              <a:rPr lang="en-US" dirty="0" smtClean="0"/>
              <a:t>Typical Math Titles:</a:t>
            </a:r>
          </a:p>
          <a:p>
            <a:pPr lvl="1">
              <a:buNone/>
            </a:pPr>
            <a:r>
              <a:rPr lang="en-US" dirty="0" smtClean="0"/>
              <a:t>“</a:t>
            </a:r>
            <a:r>
              <a:rPr lang="en-US" dirty="0" err="1" smtClean="0"/>
              <a:t>Pfaffian</a:t>
            </a:r>
            <a:r>
              <a:rPr lang="en-US" dirty="0" smtClean="0"/>
              <a:t> L-ensembles related to the z-measures on partitions with the Jack parameters1/2 or 2.”</a:t>
            </a:r>
          </a:p>
          <a:p>
            <a:pPr lvl="1">
              <a:buNone/>
            </a:pPr>
            <a:r>
              <a:rPr lang="en-US" dirty="0" smtClean="0"/>
              <a:t>“K</a:t>
            </a:r>
            <a:r>
              <a:rPr lang="en-US" baseline="-25000" dirty="0" smtClean="0"/>
              <a:t>1</a:t>
            </a:r>
            <a:r>
              <a:rPr lang="en-US" dirty="0" smtClean="0"/>
              <a:t> of a p-</a:t>
            </a:r>
            <a:r>
              <a:rPr lang="en-US" dirty="0" err="1" smtClean="0"/>
              <a:t>adic</a:t>
            </a:r>
            <a:r>
              <a:rPr lang="en-US" dirty="0" smtClean="0"/>
              <a:t> group ring II. </a:t>
            </a:r>
          </a:p>
          <a:p>
            <a:pPr lvl="1">
              <a:buNone/>
            </a:pPr>
            <a:r>
              <a:rPr lang="en-US" dirty="0" smtClean="0"/>
              <a:t>	The </a:t>
            </a:r>
            <a:r>
              <a:rPr lang="en-US" dirty="0" err="1" smtClean="0"/>
              <a:t>determinantal</a:t>
            </a:r>
            <a:r>
              <a:rPr lang="en-US" dirty="0" smtClean="0"/>
              <a:t> kernel SK</a:t>
            </a:r>
            <a:r>
              <a:rPr lang="en-US" baseline="-25000" dirty="0" smtClean="0"/>
              <a:t>1</a:t>
            </a:r>
            <a:r>
              <a:rPr lang="en-US" dirty="0" smtClean="0"/>
              <a:t>”</a:t>
            </a:r>
          </a:p>
          <a:p>
            <a:pPr lvl="1">
              <a:buNone/>
            </a:pPr>
            <a:endParaRPr lang="en-US" dirty="0" smtClean="0"/>
          </a:p>
        </p:txBody>
      </p:sp>
      <p:sp>
        <p:nvSpPr>
          <p:cNvPr id="4" name="Date Placeholder 3"/>
          <p:cNvSpPr>
            <a:spLocks noGrp="1"/>
          </p:cNvSpPr>
          <p:nvPr>
            <p:ph type="dt" sz="half" idx="10"/>
          </p:nvPr>
        </p:nvSpPr>
        <p:spPr/>
        <p:txBody>
          <a:bodyPr/>
          <a:lstStyle/>
          <a:p>
            <a:r>
              <a:rPr lang="en-US" smtClean="0"/>
              <a:t>March 2013</a:t>
            </a:r>
          </a:p>
          <a:p>
            <a:r>
              <a:rPr lang="en-US" smtClean="0"/>
              <a:t>Jim Powell</a:t>
            </a:r>
            <a:endParaRPr lang="en-US" dirty="0"/>
          </a:p>
        </p:txBody>
      </p:sp>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25400" cap="flat" cmpd="sng" algn="ctr">
          <a:solidFill>
            <a:schemeClr va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hlink"/>
            </a:solidFill>
            <a:effectLst>
              <a:outerShdw blurRad="38100" dist="38100" dir="2700000" algn="tl">
                <a:srgbClr val="000000">
                  <a:alpha val="43137"/>
                </a:srgbClr>
              </a:outerShdw>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7285</TotalTime>
  <Words>6135</Words>
  <Application>Microsoft Office PowerPoint</Application>
  <PresentationFormat>On-screen Show (4:3)</PresentationFormat>
  <Paragraphs>1058</Paragraphs>
  <Slides>141</Slides>
  <Notes>0</Notes>
  <HiddenSlides>1</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Mountain Top</vt:lpstr>
      <vt:lpstr>Informative and Inspiring Mathematical Writing (with Students)</vt:lpstr>
      <vt:lpstr>Here I will</vt:lpstr>
      <vt:lpstr>Here I will</vt:lpstr>
      <vt:lpstr>Here I will</vt:lpstr>
      <vt:lpstr>Here I will</vt:lpstr>
      <vt:lpstr>Here I will</vt:lpstr>
      <vt:lpstr>The Gap:  Our Students Don’t </vt:lpstr>
      <vt:lpstr>The Gap:  Our Students Don’t </vt:lpstr>
      <vt:lpstr>The Gap:  Our Students Don’t </vt:lpstr>
      <vt:lpstr>The Gap:  Our Students Don’t </vt:lpstr>
      <vt:lpstr>The Gap:  Our Students Don’t </vt:lpstr>
      <vt:lpstr>The Gap:  Our Students Don’t </vt:lpstr>
      <vt:lpstr>The Gap:  Our Students Don’t </vt:lpstr>
      <vt:lpstr>Unified Theory of mathematical Writing</vt:lpstr>
      <vt:lpstr>The Theory</vt:lpstr>
      <vt:lpstr>The Theory</vt:lpstr>
      <vt:lpstr>The Theory</vt:lpstr>
      <vt:lpstr>The Theory</vt:lpstr>
      <vt:lpstr>The Theory</vt:lpstr>
      <vt:lpstr>The Theory</vt:lpstr>
      <vt:lpstr>The Theory</vt:lpstr>
      <vt:lpstr>The Theory</vt:lpstr>
      <vt:lpstr>The Theory</vt:lpstr>
      <vt:lpstr>The Theory</vt:lpstr>
      <vt:lpstr>The Theory</vt:lpstr>
      <vt:lpstr>The Theory</vt:lpstr>
      <vt:lpstr>The Theory</vt:lpstr>
      <vt:lpstr>The Theory</vt:lpstr>
      <vt:lpstr>The Theory</vt:lpstr>
      <vt:lpstr>SUCCES(s) in communication    – from Made to Stick</vt:lpstr>
      <vt:lpstr>SUCCES(s) in communication    – from Made to Stick</vt:lpstr>
      <vt:lpstr>SUCCES(s) in communication    – from Made to Stick</vt:lpstr>
      <vt:lpstr>SUCCES(s) in communication    – from Made to Stick</vt:lpstr>
      <vt:lpstr>SUCCES(s) in communication    – from Made to Stick</vt:lpstr>
      <vt:lpstr>SUCCES(s) in communication    – from Made to Stick</vt:lpstr>
      <vt:lpstr>SUCCES(s) in communication    – from Made to Stick</vt:lpstr>
      <vt:lpstr>The (Expanded) Theory</vt:lpstr>
      <vt:lpstr>Launching and scaffolding (Student) writers</vt:lpstr>
      <vt:lpstr>Launching (things to think about first)</vt:lpstr>
      <vt:lpstr>Who is the Audience?</vt:lpstr>
      <vt:lpstr>Who is the Audience?</vt:lpstr>
      <vt:lpstr>What is the Venue?</vt:lpstr>
      <vt:lpstr>What is the Message?</vt:lpstr>
      <vt:lpstr>Scaffolding (a framework to get started)</vt:lpstr>
      <vt:lpstr>Summary and Penultimate Paragraphs</vt:lpstr>
      <vt:lpstr>Summary and Penultimate Paragraphs</vt:lpstr>
      <vt:lpstr>Summary and Penultimate Paragraphs</vt:lpstr>
      <vt:lpstr>Summary and Penultimate Paragraphs</vt:lpstr>
      <vt:lpstr>Example, Segel Prize Winner, SMB</vt:lpstr>
      <vt:lpstr>Example, Segel Prize Winner, SMB</vt:lpstr>
      <vt:lpstr>Slide 51</vt:lpstr>
      <vt:lpstr>Slide 52</vt:lpstr>
      <vt:lpstr>Slide 53</vt:lpstr>
      <vt:lpstr>Slide 54</vt:lpstr>
      <vt:lpstr>Slide 55</vt:lpstr>
      <vt:lpstr>Slide 56</vt:lpstr>
      <vt:lpstr>What’s the Story? </vt:lpstr>
      <vt:lpstr>What’s the Story? </vt:lpstr>
      <vt:lpstr>What’s the Story? </vt:lpstr>
      <vt:lpstr>What’s the Story? </vt:lpstr>
      <vt:lpstr>Helping students find the natural story</vt:lpstr>
      <vt:lpstr>Helping students find the natural story</vt:lpstr>
      <vt:lpstr>Helping students find the natural story</vt:lpstr>
      <vt:lpstr>Helping students find the natural story</vt:lpstr>
      <vt:lpstr>Helping students find the natural story</vt:lpstr>
      <vt:lpstr>Helping students find the natural story</vt:lpstr>
      <vt:lpstr>Helping students find the natural story</vt:lpstr>
      <vt:lpstr>Build an `Outline’</vt:lpstr>
      <vt:lpstr>Build an `Outline’</vt:lpstr>
      <vt:lpstr>Build an `Outline’</vt:lpstr>
      <vt:lpstr>Math-Communication issues</vt:lpstr>
      <vt:lpstr>Special Topics for Mathematical Writers</vt:lpstr>
      <vt:lpstr>Cushioning Equations</vt:lpstr>
      <vt:lpstr>Cushioning Equations</vt:lpstr>
      <vt:lpstr>Cushioning Equations</vt:lpstr>
      <vt:lpstr>Cushioning Equations</vt:lpstr>
      <vt:lpstr>Presenting Pictures</vt:lpstr>
      <vt:lpstr>Presenting Pictures</vt:lpstr>
      <vt:lpstr>Presenting Pictures</vt:lpstr>
      <vt:lpstr>Presenting Pictures (Ick)</vt:lpstr>
      <vt:lpstr>Presenting Pictures</vt:lpstr>
      <vt:lpstr>Presenting Pictures</vt:lpstr>
      <vt:lpstr>Presenting Pictures</vt:lpstr>
      <vt:lpstr>Presenting Pictures</vt:lpstr>
      <vt:lpstr>Presenting Pictures</vt:lpstr>
      <vt:lpstr>Presenting Pictures</vt:lpstr>
      <vt:lpstr>Presenting Pictures</vt:lpstr>
      <vt:lpstr>Tightening Sentences</vt:lpstr>
      <vt:lpstr>Tightening Sentences</vt:lpstr>
      <vt:lpstr>Tightening Sentences</vt:lpstr>
      <vt:lpstr>Tightening Sentences</vt:lpstr>
      <vt:lpstr>Tightening Sentences</vt:lpstr>
      <vt:lpstr>Incisive Writing</vt:lpstr>
      <vt:lpstr>Tightening Sentences</vt:lpstr>
      <vt:lpstr>Tightening Sentences</vt:lpstr>
      <vt:lpstr>Tightening Sentences</vt:lpstr>
      <vt:lpstr>Punchy Paragraphs</vt:lpstr>
      <vt:lpstr>Punchy Paragraphs</vt:lpstr>
      <vt:lpstr>Titillating Titles</vt:lpstr>
      <vt:lpstr>Titillating Titles</vt:lpstr>
      <vt:lpstr>Titles should</vt:lpstr>
      <vt:lpstr>Titles should</vt:lpstr>
      <vt:lpstr>Titles should</vt:lpstr>
      <vt:lpstr>Titles should</vt:lpstr>
      <vt:lpstr>Titillating Titles</vt:lpstr>
      <vt:lpstr>Improving Titles</vt:lpstr>
      <vt:lpstr>Improving Titles</vt:lpstr>
      <vt:lpstr>Improving Titles</vt:lpstr>
      <vt:lpstr>rubric for Review</vt:lpstr>
      <vt:lpstr>Why a Rubric (and why a writing workshop)?</vt:lpstr>
      <vt:lpstr>Why a Rubric (and why a writing workshop)?</vt:lpstr>
      <vt:lpstr>Why a Rubric (and why a writing workshop)?</vt:lpstr>
      <vt:lpstr>Reviewing Math Writing (BioMath version)</vt:lpstr>
      <vt:lpstr>Review Process (Author)</vt:lpstr>
      <vt:lpstr>Review Process (Participants)</vt:lpstr>
      <vt:lpstr>Review Process (Participants)</vt:lpstr>
      <vt:lpstr>Review Process (Participants)</vt:lpstr>
      <vt:lpstr>Review Process (Participants)</vt:lpstr>
      <vt:lpstr>Review Process (the Rubric)</vt:lpstr>
      <vt:lpstr>Review Process (the Rubric)</vt:lpstr>
      <vt:lpstr>Review Process (the Rubric)</vt:lpstr>
      <vt:lpstr>Review Process (the Rubric)</vt:lpstr>
      <vt:lpstr>Rubric Example - Introduction</vt:lpstr>
      <vt:lpstr>Rubric Example - Introduction</vt:lpstr>
      <vt:lpstr>Rubric Example - Introduction</vt:lpstr>
      <vt:lpstr>Rubric Example - Introduction</vt:lpstr>
      <vt:lpstr>Rubric Example - Introduction</vt:lpstr>
      <vt:lpstr>Conclusion</vt:lpstr>
      <vt:lpstr>The Writing Gap</vt:lpstr>
      <vt:lpstr>The Writing Gap</vt:lpstr>
      <vt:lpstr>The Writing Gap</vt:lpstr>
      <vt:lpstr>To Help Students Write Effectively</vt:lpstr>
      <vt:lpstr>To Help Students Write Effectively</vt:lpstr>
      <vt:lpstr>To Help Students Write Effectively</vt:lpstr>
      <vt:lpstr>Writing  Model for Students</vt:lpstr>
      <vt:lpstr>Writing  Model for Students</vt:lpstr>
      <vt:lpstr>Writing  Model for Students</vt:lpstr>
      <vt:lpstr>Writing  Model for Students</vt:lpstr>
      <vt:lpstr>Writing  Model for Students</vt:lpstr>
      <vt:lpstr>Writing  Model for Students</vt:lpstr>
      <vt:lpstr>Writing  Model for Students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Powell</dc:creator>
  <cp:lastModifiedBy>James Powell</cp:lastModifiedBy>
  <cp:revision>374</cp:revision>
  <dcterms:created xsi:type="dcterms:W3CDTF">2012-09-02T22:23:21Z</dcterms:created>
  <dcterms:modified xsi:type="dcterms:W3CDTF">2013-03-29T13:53:26Z</dcterms:modified>
</cp:coreProperties>
</file>