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256" r:id="rId5"/>
    <p:sldId id="313" r:id="rId6"/>
    <p:sldId id="257" r:id="rId7"/>
    <p:sldId id="323" r:id="rId8"/>
    <p:sldId id="351" r:id="rId9"/>
    <p:sldId id="437" r:id="rId10"/>
    <p:sldId id="434" r:id="rId11"/>
    <p:sldId id="439" r:id="rId12"/>
    <p:sldId id="321" r:id="rId13"/>
    <p:sldId id="432" r:id="rId14"/>
    <p:sldId id="334" r:id="rId15"/>
    <p:sldId id="335" r:id="rId16"/>
    <p:sldId id="433" r:id="rId17"/>
    <p:sldId id="430" r:id="rId18"/>
    <p:sldId id="338" r:id="rId19"/>
    <p:sldId id="314" r:id="rId20"/>
    <p:sldId id="320" r:id="rId21"/>
    <p:sldId id="431" r:id="rId22"/>
    <p:sldId id="318" r:id="rId23"/>
    <p:sldId id="337" r:id="rId24"/>
    <p:sldId id="319" r:id="rId25"/>
    <p:sldId id="336" r:id="rId26"/>
    <p:sldId id="442" r:id="rId27"/>
    <p:sldId id="436" r:id="rId28"/>
    <p:sldId id="440" r:id="rId29"/>
    <p:sldId id="362" r:id="rId30"/>
    <p:sldId id="4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934C972-FB07-47FB-9968-009198E8C687}">
          <p14:sldIdLst>
            <p14:sldId id="256"/>
            <p14:sldId id="313"/>
            <p14:sldId id="257"/>
            <p14:sldId id="323"/>
            <p14:sldId id="351"/>
            <p14:sldId id="437"/>
            <p14:sldId id="434"/>
            <p14:sldId id="439"/>
          </p14:sldIdLst>
        </p14:section>
        <p14:section name="Technological Merit" id="{068E1368-9702-4260-9DEC-A26A9B252960}">
          <p14:sldIdLst>
            <p14:sldId id="321"/>
            <p14:sldId id="432"/>
            <p14:sldId id="334"/>
            <p14:sldId id="335"/>
            <p14:sldId id="433"/>
            <p14:sldId id="430"/>
            <p14:sldId id="338"/>
          </p14:sldIdLst>
        </p14:section>
        <p14:section name="Educational Merit" id="{C23C90B3-4548-4E08-BD4F-13EAC1810C7D}">
          <p14:sldIdLst>
            <p14:sldId id="314"/>
            <p14:sldId id="320"/>
            <p14:sldId id="431"/>
            <p14:sldId id="318"/>
            <p14:sldId id="337"/>
            <p14:sldId id="319"/>
            <p14:sldId id="336"/>
          </p14:sldIdLst>
        </p14:section>
        <p14:section name="Close" id="{F22CD7E9-E6CB-4FB8-BA72-F013BFA99C7B}">
          <p14:sldIdLst>
            <p14:sldId id="442"/>
            <p14:sldId id="436"/>
            <p14:sldId id="440"/>
            <p14:sldId id="362"/>
            <p14:sldId id="4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94" autoAdjust="0"/>
  </p:normalViewPr>
  <p:slideViewPr>
    <p:cSldViewPr snapToGrid="0">
      <p:cViewPr varScale="1">
        <p:scale>
          <a:sx n="77" d="100"/>
          <a:sy n="77" d="100"/>
        </p:scale>
        <p:origin x="883"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9D0EC3-E3D9-E799-F6BA-8B68556116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B3E84F-7D5C-0E7C-7FB0-ADB9F8B442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295E13-2057-420C-93E5-03D05BDEF369}" type="datetimeFigureOut">
              <a:rPr lang="en-US" smtClean="0"/>
              <a:t>9/30/2023</a:t>
            </a:fld>
            <a:endParaRPr lang="en-US"/>
          </a:p>
        </p:txBody>
      </p:sp>
      <p:sp>
        <p:nvSpPr>
          <p:cNvPr id="4" name="Footer Placeholder 3">
            <a:extLst>
              <a:ext uri="{FF2B5EF4-FFF2-40B4-BE49-F238E27FC236}">
                <a16:creationId xmlns:a16="http://schemas.microsoft.com/office/drawing/2014/main" id="{9784A2AB-1958-D464-66D2-4C72E36434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22F4C3-0EF5-0D3D-0B74-61D5A8A7FD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414A16-025D-4808-80E8-505D1C69F58B}" type="slidenum">
              <a:rPr lang="en-US" smtClean="0"/>
              <a:t>‹#›</a:t>
            </a:fld>
            <a:endParaRPr lang="en-US"/>
          </a:p>
        </p:txBody>
      </p:sp>
    </p:spTree>
    <p:extLst>
      <p:ext uri="{BB962C8B-B14F-4D97-AF65-F5344CB8AC3E}">
        <p14:creationId xmlns:p14="http://schemas.microsoft.com/office/powerpoint/2010/main" val="3209499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A83E9-B010-429D-A9E9-AD14DC2B958B}" type="datetimeFigureOut">
              <a:rPr lang="en-US" smtClean="0"/>
              <a:t>9/30/2023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38198-0C02-4448-A590-B23F55C19E94}" type="slidenum">
              <a:rPr lang="en-US" smtClean="0"/>
              <a:t>‹#›</a:t>
            </a:fld>
            <a:endParaRPr lang="en-US"/>
          </a:p>
        </p:txBody>
      </p:sp>
    </p:spTree>
    <p:extLst>
      <p:ext uri="{BB962C8B-B14F-4D97-AF65-F5344CB8AC3E}">
        <p14:creationId xmlns:p14="http://schemas.microsoft.com/office/powerpoint/2010/main" val="737190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Carter Page, Team Coordinator</a:t>
            </a:r>
          </a:p>
          <a:p>
            <a:pPr marL="171450" indent="-171450">
              <a:buFont typeface="Arial" panose="020B0604020202020204" pitchFamily="34" charset="0"/>
              <a:buChar char="•"/>
            </a:pPr>
            <a:r>
              <a:rPr lang="en-US"/>
              <a:t>Tyler Day, Lead Payload Engineer</a:t>
            </a:r>
          </a:p>
          <a:p>
            <a:pPr marL="171450" indent="-171450">
              <a:buFont typeface="Arial" panose="020B0604020202020204" pitchFamily="34" charset="0"/>
              <a:buChar char="•"/>
            </a:pPr>
            <a:r>
              <a:rPr lang="en-US"/>
              <a:t>Bella Nielsen, Outreach Director</a:t>
            </a:r>
          </a:p>
        </p:txBody>
      </p:sp>
      <p:sp>
        <p:nvSpPr>
          <p:cNvPr id="4" name="Slide Number Placeholder 3"/>
          <p:cNvSpPr>
            <a:spLocks noGrp="1"/>
          </p:cNvSpPr>
          <p:nvPr>
            <p:ph type="sldNum" sz="quarter" idx="5"/>
          </p:nvPr>
        </p:nvSpPr>
        <p:spPr/>
        <p:txBody>
          <a:bodyPr/>
          <a:lstStyle/>
          <a:p>
            <a:fld id="{FE438198-0C02-4448-A590-B23F55C19E94}" type="slidenum">
              <a:rPr lang="en-US" smtClean="0"/>
              <a:t>1</a:t>
            </a:fld>
            <a:endParaRPr lang="en-US"/>
          </a:p>
        </p:txBody>
      </p:sp>
    </p:spTree>
    <p:extLst>
      <p:ext uri="{BB962C8B-B14F-4D97-AF65-F5344CB8AC3E}">
        <p14:creationId xmlns:p14="http://schemas.microsoft.com/office/powerpoint/2010/main" val="3396215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UHF above is what was flown on GASPACS</a:t>
            </a:r>
          </a:p>
          <a:p>
            <a:r>
              <a:rPr lang="en-US"/>
              <a:t>- The antenna is integrated with a solar panel, but the data rates are lower</a:t>
            </a:r>
          </a:p>
          <a:p>
            <a:r>
              <a:rPr lang="en-US"/>
              <a:t>- S-band patches have higher data rates, but they have to take up their own entire place where 2-3 solar cells could be</a:t>
            </a:r>
          </a:p>
        </p:txBody>
      </p:sp>
      <p:sp>
        <p:nvSpPr>
          <p:cNvPr id="4" name="Slide Number Placeholder 3"/>
          <p:cNvSpPr>
            <a:spLocks noGrp="1"/>
          </p:cNvSpPr>
          <p:nvPr>
            <p:ph type="sldNum" sz="quarter" idx="5"/>
          </p:nvPr>
        </p:nvSpPr>
        <p:spPr/>
        <p:txBody>
          <a:bodyPr/>
          <a:lstStyle/>
          <a:p>
            <a:fld id="{FE438198-0C02-4448-A590-B23F55C19E94}" type="slidenum">
              <a:rPr lang="en-US" smtClean="0"/>
              <a:t>11</a:t>
            </a:fld>
            <a:endParaRPr lang="en-US"/>
          </a:p>
        </p:txBody>
      </p:sp>
    </p:spTree>
    <p:extLst>
      <p:ext uri="{BB962C8B-B14F-4D97-AF65-F5344CB8AC3E}">
        <p14:creationId xmlns:p14="http://schemas.microsoft.com/office/powerpoint/2010/main" val="152882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438198-0C02-4448-A590-B23F55C19E94}" type="slidenum">
              <a:rPr lang="en-US" smtClean="0"/>
              <a:t>12</a:t>
            </a:fld>
            <a:endParaRPr lang="en-US"/>
          </a:p>
        </p:txBody>
      </p:sp>
    </p:spTree>
    <p:extLst>
      <p:ext uri="{BB962C8B-B14F-4D97-AF65-F5344CB8AC3E}">
        <p14:creationId xmlns:p14="http://schemas.microsoft.com/office/powerpoint/2010/main" val="148387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Demonstrate the capability – downlink a test packet and validate that the ground station receives the full packet</a:t>
            </a:r>
          </a:p>
          <a:p>
            <a:endParaRPr lang="en-US"/>
          </a:p>
          <a:p>
            <a:r>
              <a:rPr lang="en-US"/>
              <a:t>Analyze the changes – print layer around TPA and measure the inductance, if it changes it tells us the TPA has changed (also CDS)</a:t>
            </a:r>
          </a:p>
          <a:p>
            <a:endParaRPr lang="en-US"/>
          </a:p>
          <a:p>
            <a:r>
              <a:rPr lang="en-US"/>
              <a:t>Measure power generation – have a control solar panel on the same face to compare the generation of the solar panel with TPA to</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FE438198-0C02-4448-A590-B23F55C19E94}" type="slidenum">
              <a:rPr lang="en-US" smtClean="0"/>
              <a:t>13</a:t>
            </a:fld>
            <a:endParaRPr lang="en-US"/>
          </a:p>
        </p:txBody>
      </p:sp>
    </p:spTree>
    <p:extLst>
      <p:ext uri="{BB962C8B-B14F-4D97-AF65-F5344CB8AC3E}">
        <p14:creationId xmlns:p14="http://schemas.microsoft.com/office/powerpoint/2010/main" val="137783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baseline="0"/>
              <a:t>- Space simulation chambers on Earth are an option but far too expensive for the team</a:t>
            </a:r>
          </a:p>
          <a:p>
            <a:r>
              <a:rPr lang="en-US" b="0" cap="all" baseline="0"/>
              <a:t>    - C</a:t>
            </a:r>
            <a:r>
              <a:rPr lang="en-US" b="0" cap="none" baseline="0"/>
              <a:t>an’t simulate all conditions of space concurrently</a:t>
            </a:r>
          </a:p>
          <a:p>
            <a:r>
              <a:rPr lang="en-US" b="0" cap="none" baseline="0"/>
              <a:t>    - Costly to simulate over an extended period of time</a:t>
            </a:r>
          </a:p>
          <a:p>
            <a:r>
              <a:rPr lang="en-US" b="0" cap="none" baseline="0"/>
              <a:t>    - Important one is TVAC while transmitting (can’t do TVAC in an anechoic chamber)</a:t>
            </a:r>
          </a:p>
          <a:p>
            <a:endParaRPr lang="en-US" b="0" cap="all" baseline="0"/>
          </a:p>
          <a:p>
            <a:r>
              <a:rPr lang="en-US"/>
              <a:t>- Everyone always asks about flight heritage on systems, putting this antenna in space will give it flight heritage</a:t>
            </a:r>
          </a:p>
          <a:p>
            <a:endParaRPr lang="en-US"/>
          </a:p>
          <a:p>
            <a:r>
              <a:rPr lang="en-US"/>
              <a:t>- That combination gets students comfortable with the mindset needed for space engineering</a:t>
            </a:r>
          </a:p>
        </p:txBody>
      </p:sp>
      <p:sp>
        <p:nvSpPr>
          <p:cNvPr id="4" name="Slide Number Placeholder 3"/>
          <p:cNvSpPr>
            <a:spLocks noGrp="1"/>
          </p:cNvSpPr>
          <p:nvPr>
            <p:ph type="sldNum" sz="quarter" idx="5"/>
          </p:nvPr>
        </p:nvSpPr>
        <p:spPr/>
        <p:txBody>
          <a:bodyPr/>
          <a:lstStyle/>
          <a:p>
            <a:fld id="{FE438198-0C02-4448-A590-B23F55C19E94}" type="slidenum">
              <a:rPr lang="en-US" smtClean="0"/>
              <a:t>14</a:t>
            </a:fld>
            <a:endParaRPr lang="en-US"/>
          </a:p>
        </p:txBody>
      </p:sp>
    </p:spTree>
    <p:extLst>
      <p:ext uri="{BB962C8B-B14F-4D97-AF65-F5344CB8AC3E}">
        <p14:creationId xmlns:p14="http://schemas.microsoft.com/office/powerpoint/2010/main" val="343221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Talk about applications</a:t>
            </a:r>
          </a:p>
          <a:p>
            <a:r>
              <a:rPr lang="en-US"/>
              <a:t>  - Deep space, sun and transmission vector closely align (could put an array like in the picture on a big solar panel)</a:t>
            </a:r>
          </a:p>
          <a:p>
            <a:r>
              <a:rPr lang="en-US"/>
              <a:t>  - LEO CubeSat missions have a need for power generation and faster data rates</a:t>
            </a:r>
          </a:p>
          <a:p>
            <a:r>
              <a:rPr lang="en-US"/>
              <a:t>  - Could put a sensor in that area where it was required to have a solar panel (suggested by a member of industry)</a:t>
            </a:r>
          </a:p>
        </p:txBody>
      </p:sp>
      <p:sp>
        <p:nvSpPr>
          <p:cNvPr id="4" name="Slide Number Placeholder 3"/>
          <p:cNvSpPr>
            <a:spLocks noGrp="1"/>
          </p:cNvSpPr>
          <p:nvPr>
            <p:ph type="sldNum" sz="quarter" idx="5"/>
          </p:nvPr>
        </p:nvSpPr>
        <p:spPr/>
        <p:txBody>
          <a:bodyPr/>
          <a:lstStyle/>
          <a:p>
            <a:fld id="{FE438198-0C02-4448-A590-B23F55C19E94}" type="slidenum">
              <a:rPr lang="en-US" smtClean="0"/>
              <a:t>15</a:t>
            </a:fld>
            <a:endParaRPr lang="en-US"/>
          </a:p>
        </p:txBody>
      </p:sp>
    </p:spTree>
    <p:extLst>
      <p:ext uri="{BB962C8B-B14F-4D97-AF65-F5344CB8AC3E}">
        <p14:creationId xmlns:p14="http://schemas.microsoft.com/office/powerpoint/2010/main" val="3961910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Now I will turn the time over to… for the…</a:t>
            </a:r>
          </a:p>
          <a:p>
            <a:r>
              <a:rPr lang="en-US"/>
              <a:t>- Short introduction of Bella</a:t>
            </a:r>
          </a:p>
        </p:txBody>
      </p:sp>
      <p:sp>
        <p:nvSpPr>
          <p:cNvPr id="4" name="Slide Number Placeholder 3"/>
          <p:cNvSpPr>
            <a:spLocks noGrp="1"/>
          </p:cNvSpPr>
          <p:nvPr>
            <p:ph type="sldNum" sz="quarter" idx="5"/>
          </p:nvPr>
        </p:nvSpPr>
        <p:spPr/>
        <p:txBody>
          <a:bodyPr/>
          <a:lstStyle/>
          <a:p>
            <a:fld id="{FE438198-0C02-4448-A590-B23F55C19E94}" type="slidenum">
              <a:rPr lang="en-US" smtClean="0"/>
              <a:t>16</a:t>
            </a:fld>
            <a:endParaRPr lang="en-US"/>
          </a:p>
        </p:txBody>
      </p:sp>
    </p:spTree>
    <p:extLst>
      <p:ext uri="{BB962C8B-B14F-4D97-AF65-F5344CB8AC3E}">
        <p14:creationId xmlns:p14="http://schemas.microsoft.com/office/powerpoint/2010/main" val="845312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Share NASA’s science through our outreach</a:t>
            </a:r>
          </a:p>
          <a:p>
            <a:r>
              <a:rPr lang="en-US"/>
              <a:t>- Outreach includes going to local schools and participating in university events</a:t>
            </a:r>
          </a:p>
          <a:p>
            <a:r>
              <a:rPr lang="en-US"/>
              <a:t>- Teach students about the GASRATS mission with an emphasis on radio communications (including ground station)</a:t>
            </a:r>
          </a:p>
          <a:p>
            <a:r>
              <a:rPr lang="en-US"/>
              <a:t>- Supported by building a portable ground station</a:t>
            </a:r>
          </a:p>
          <a:p>
            <a:r>
              <a:rPr lang="en-US"/>
              <a:t>- Goal is to inspire students; we got our spark somewhere, GASRATS can be this spark for the next generation</a:t>
            </a:r>
          </a:p>
          <a:p>
            <a:r>
              <a:rPr lang="en-US"/>
              <a:t>- The culmination of outreach for the GASRATS mission will be the BUSS program</a:t>
            </a:r>
          </a:p>
        </p:txBody>
      </p:sp>
      <p:sp>
        <p:nvSpPr>
          <p:cNvPr id="4" name="Slide Number Placeholder 3"/>
          <p:cNvSpPr>
            <a:spLocks noGrp="1"/>
          </p:cNvSpPr>
          <p:nvPr>
            <p:ph type="sldNum" sz="quarter" idx="5"/>
          </p:nvPr>
        </p:nvSpPr>
        <p:spPr/>
        <p:txBody>
          <a:bodyPr/>
          <a:lstStyle/>
          <a:p>
            <a:fld id="{FE438198-0C02-4448-A590-B23F55C19E94}" type="slidenum">
              <a:rPr lang="en-US" smtClean="0"/>
              <a:t>17</a:t>
            </a:fld>
            <a:endParaRPr lang="en-US"/>
          </a:p>
        </p:txBody>
      </p:sp>
    </p:spTree>
    <p:extLst>
      <p:ext uri="{BB962C8B-B14F-4D97-AF65-F5344CB8AC3E}">
        <p14:creationId xmlns:p14="http://schemas.microsoft.com/office/powerpoint/2010/main" val="360524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BUSS Payload will be integrated on GASRATS and flown in space</a:t>
            </a:r>
          </a:p>
          <a:p>
            <a:r>
              <a:rPr lang="en-US"/>
              <a:t>- Students get to interact directly with space</a:t>
            </a:r>
          </a:p>
          <a:p>
            <a:r>
              <a:rPr lang="en-US"/>
              <a:t>- Shares that students can work in space, even as undergrads</a:t>
            </a:r>
          </a:p>
          <a:p>
            <a:r>
              <a:rPr lang="en-US"/>
              <a:t>- Space goes from being a far-off dream, to being something attainable</a:t>
            </a:r>
          </a:p>
          <a:p>
            <a:r>
              <a:rPr lang="en-US"/>
              <a:t>- By working on this team, I learned that my dreams of sending things to space are a very achievable goal</a:t>
            </a:r>
          </a:p>
          <a:p>
            <a:r>
              <a:rPr lang="en-US"/>
              <a:t>- This is what we want to share with students; we want them to know that while space is hard, it is possible</a:t>
            </a:r>
          </a:p>
          <a:p>
            <a:r>
              <a:rPr lang="en-US"/>
              <a:t>- Portray specific opportunities available to students and where they can take their futures, including at NASA</a:t>
            </a:r>
          </a:p>
          <a:p>
            <a:r>
              <a:rPr lang="en-US"/>
              <a:t>- Wide reach of this program to K-12 students creates the potential to impact the wider community</a:t>
            </a:r>
          </a:p>
          <a:p>
            <a:endParaRPr lang="en-US"/>
          </a:p>
          <a:p>
            <a:r>
              <a:rPr lang="en-US"/>
              <a:t>Magic School Bus picture: https://i.pinimg.com/originals/ac/85/60/ac85607545d99a3cd02441ca5b5423e9.png</a:t>
            </a:r>
          </a:p>
          <a:p>
            <a:r>
              <a:rPr lang="en-US"/>
              <a:t>Utah Counties Map picture: https://suncatcherstudio.com/uploads/patterns/usa-county-maps/states/blank-maps/png-medium/utah-county-map-blank-fefefe-77aa77.png</a:t>
            </a:r>
          </a:p>
        </p:txBody>
      </p:sp>
      <p:sp>
        <p:nvSpPr>
          <p:cNvPr id="4" name="Slide Number Placeholder 3"/>
          <p:cNvSpPr>
            <a:spLocks noGrp="1"/>
          </p:cNvSpPr>
          <p:nvPr>
            <p:ph type="sldNum" sz="quarter" idx="5"/>
          </p:nvPr>
        </p:nvSpPr>
        <p:spPr/>
        <p:txBody>
          <a:bodyPr/>
          <a:lstStyle/>
          <a:p>
            <a:fld id="{FE438198-0C02-4448-A590-B23F55C19E94}" type="slidenum">
              <a:rPr lang="en-US" smtClean="0"/>
              <a:t>18</a:t>
            </a:fld>
            <a:endParaRPr lang="en-US"/>
          </a:p>
        </p:txBody>
      </p:sp>
    </p:spTree>
    <p:extLst>
      <p:ext uri="{BB962C8B-B14F-4D97-AF65-F5344CB8AC3E}">
        <p14:creationId xmlns:p14="http://schemas.microsoft.com/office/powerpoint/2010/main" val="3127930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Present about GASRATS at conferences like SmallSat, allowing members to interact directly with NASA and their experts</a:t>
            </a:r>
          </a:p>
          <a:p>
            <a:r>
              <a:rPr lang="en-US"/>
              <a:t>- Having a project that will fly in small makes attending the conferences more meaningful</a:t>
            </a:r>
            <a:endParaRPr lang="en-US">
              <a:cs typeface="Calibri"/>
            </a:endParaRPr>
          </a:p>
          <a:p>
            <a:r>
              <a:rPr lang="en-US"/>
              <a:t>- We can get feedback on our ideas, share what we have learned from GASPACS, as well as learn from others’ experience in space</a:t>
            </a:r>
            <a:endParaRPr lang="en-US">
              <a:cs typeface="Calibri"/>
            </a:endParaRPr>
          </a:p>
          <a:p>
            <a:r>
              <a:rPr lang="en-US"/>
              <a:t>- Interact with industry (important for learning about systems)</a:t>
            </a:r>
            <a:endParaRPr lang="en-US">
              <a:cs typeface="Calibri"/>
            </a:endParaRPr>
          </a:p>
          <a:p>
            <a:r>
              <a:rPr lang="en-US"/>
              <a:t>- Connections with JPL for flight software (reference to picture as a transition to the next slide)</a:t>
            </a:r>
            <a:endParaRPr lang="en-US">
              <a:cs typeface="Calibri"/>
            </a:endParaRPr>
          </a:p>
        </p:txBody>
      </p:sp>
      <p:sp>
        <p:nvSpPr>
          <p:cNvPr id="4" name="Slide Number Placeholder 3"/>
          <p:cNvSpPr>
            <a:spLocks noGrp="1"/>
          </p:cNvSpPr>
          <p:nvPr>
            <p:ph type="sldNum" sz="quarter" idx="5"/>
          </p:nvPr>
        </p:nvSpPr>
        <p:spPr/>
        <p:txBody>
          <a:bodyPr/>
          <a:lstStyle/>
          <a:p>
            <a:fld id="{FE438198-0C02-4448-A590-B23F55C19E94}" type="slidenum">
              <a:rPr lang="en-US" smtClean="0"/>
              <a:t>19</a:t>
            </a:fld>
            <a:endParaRPr lang="en-US"/>
          </a:p>
        </p:txBody>
      </p:sp>
    </p:spTree>
    <p:extLst>
      <p:ext uri="{BB962C8B-B14F-4D97-AF65-F5344CB8AC3E}">
        <p14:creationId xmlns:p14="http://schemas.microsoft.com/office/powerpoint/2010/main" val="1370801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Open-source software framework</a:t>
            </a:r>
          </a:p>
          <a:p>
            <a:r>
              <a:rPr lang="en-US"/>
              <a:t>- Initial contact and invite to workshop came from SmallSat 2022</a:t>
            </a:r>
          </a:p>
          <a:p>
            <a:r>
              <a:rPr lang="en-US"/>
              <a:t>- Maintain contact with developers, including holding a review of the team’s software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Lead FSW engineer interned with JPL working on F’, creating a better connection, first name basis with F’ developers</a:t>
            </a:r>
          </a:p>
          <a:p>
            <a:r>
              <a:rPr lang="en-US"/>
              <a:t>- Get feedback as we are creating our own modules for the GASRATS FSW</a:t>
            </a:r>
          </a:p>
          <a:p>
            <a:r>
              <a:rPr lang="en-US"/>
              <a:t>- Connection allows the GAS Team to provide input about how we are implementing F’ </a:t>
            </a:r>
          </a:p>
          <a:p>
            <a:r>
              <a:rPr lang="en-US"/>
              <a:t>- Working with JPL to make F’ effective for space satellites operating in space</a:t>
            </a:r>
          </a:p>
          <a:p>
            <a:r>
              <a:rPr lang="en-US"/>
              <a:t>- GASRATS operating in orbit with F’ is an extensive test of how the software framework will operate</a:t>
            </a:r>
          </a:p>
        </p:txBody>
      </p:sp>
      <p:sp>
        <p:nvSpPr>
          <p:cNvPr id="4" name="Slide Number Placeholder 3"/>
          <p:cNvSpPr>
            <a:spLocks noGrp="1"/>
          </p:cNvSpPr>
          <p:nvPr>
            <p:ph type="sldNum" sz="quarter" idx="5"/>
          </p:nvPr>
        </p:nvSpPr>
        <p:spPr/>
        <p:txBody>
          <a:bodyPr/>
          <a:lstStyle/>
          <a:p>
            <a:fld id="{FE438198-0C02-4448-A590-B23F55C19E94}" type="slidenum">
              <a:rPr lang="en-US" smtClean="0"/>
              <a:t>20</a:t>
            </a:fld>
            <a:endParaRPr lang="en-US"/>
          </a:p>
        </p:txBody>
      </p:sp>
    </p:spTree>
    <p:extLst>
      <p:ext uri="{BB962C8B-B14F-4D97-AF65-F5344CB8AC3E}">
        <p14:creationId xmlns:p14="http://schemas.microsoft.com/office/powerpoint/2010/main" val="302604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USU GAS Team began in 1976 when aerospace legend Gil Moore purchased and donated the first payload of NASA’s Get Away Special program to USU, which flew on STS-4 in 1982.</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NASA’s GAS program allowed </a:t>
            </a:r>
            <a:r>
              <a:rPr lang="en-US" b="0" i="0">
                <a:solidFill>
                  <a:srgbClr val="212529"/>
                </a:solidFill>
                <a:effectLst/>
                <a:latin typeface="-apple-system"/>
              </a:rPr>
              <a:t>universities, companies, and other interested organizations to fly small experiments onboard the Space Shuttle.</a:t>
            </a:r>
          </a:p>
          <a:p>
            <a:pPr marL="0" indent="0">
              <a:buFont typeface="Arial" panose="020B0604020202020204" pitchFamily="34" charset="0"/>
              <a:buNone/>
            </a:pPr>
            <a:endParaRPr lang="en-US" b="0" i="0">
              <a:solidFill>
                <a:srgbClr val="212529"/>
              </a:solidFill>
              <a:effectLst/>
              <a:latin typeface="-apple-system"/>
            </a:endParaRPr>
          </a:p>
          <a:p>
            <a:pPr marL="171450" indent="-171450">
              <a:buFont typeface="Arial" panose="020B0604020202020204" pitchFamily="34" charset="0"/>
              <a:buChar char="•"/>
            </a:pPr>
            <a:r>
              <a:rPr lang="en-US" b="0" i="0">
                <a:solidFill>
                  <a:srgbClr val="212529"/>
                </a:solidFill>
                <a:effectLst/>
                <a:latin typeface="-apple-system"/>
              </a:rPr>
              <a:t>The program allowed a cost-effective way for small experiments to get to space. Price examples: $3,000 for 60 lbs, $5,000 for 100 lbs, and $10,000 for 200 lbs.</a:t>
            </a:r>
          </a:p>
          <a:p>
            <a:pPr marL="0" indent="0">
              <a:buFont typeface="Arial" panose="020B0604020202020204" pitchFamily="34" charset="0"/>
              <a:buNone/>
            </a:pPr>
            <a:endParaRPr lang="en-US" b="0" i="0">
              <a:solidFill>
                <a:srgbClr val="212529"/>
              </a:solidFill>
              <a:effectLst/>
              <a:latin typeface="-apple-system"/>
            </a:endParaRPr>
          </a:p>
          <a:p>
            <a:pPr marL="171450" indent="-171450">
              <a:buFont typeface="Arial" panose="020B0604020202020204" pitchFamily="34" charset="0"/>
              <a:buChar char="•"/>
            </a:pPr>
            <a:r>
              <a:rPr lang="en-US" b="0" i="0">
                <a:solidFill>
                  <a:srgbClr val="212529"/>
                </a:solidFill>
                <a:effectLst/>
                <a:latin typeface="-apple-system"/>
              </a:rPr>
              <a:t>USU’s GAS Team flew 11 payloads (“GAS Cans”) through NASA’s GAS program before the program was canceled after the Columbia disaster in 2003. </a:t>
            </a:r>
          </a:p>
          <a:p>
            <a:pPr marL="0" indent="0">
              <a:buFont typeface="Arial" panose="020B0604020202020204" pitchFamily="34" charset="0"/>
              <a:buNone/>
            </a:pPr>
            <a:endParaRPr lang="en-US" b="0" i="0">
              <a:solidFill>
                <a:srgbClr val="212529"/>
              </a:solidFill>
              <a:effectLst/>
              <a:latin typeface="-apple-system"/>
            </a:endParaRPr>
          </a:p>
          <a:p>
            <a:pPr marL="171450" indent="-171450">
              <a:buFont typeface="Arial" panose="020B0604020202020204" pitchFamily="34" charset="0"/>
              <a:buChar char="•"/>
            </a:pPr>
            <a:r>
              <a:rPr lang="en-US" b="0" i="0">
                <a:solidFill>
                  <a:srgbClr val="212529"/>
                </a:solidFill>
                <a:effectLst/>
                <a:latin typeface="-apple-system"/>
              </a:rPr>
              <a:t>The USU GAS Team was then left without a way to space. For the next 10 years, the team performed their experiments in a variety of ways, including microgravity flights on the “Vomit Comet” and high-altitude balloon flights.</a:t>
            </a:r>
          </a:p>
          <a:p>
            <a:pPr marL="0" indent="0">
              <a:buFont typeface="Arial" panose="020B0604020202020204" pitchFamily="34" charset="0"/>
              <a:buNone/>
            </a:pPr>
            <a:endParaRPr lang="en-US" b="0" i="0">
              <a:solidFill>
                <a:srgbClr val="212529"/>
              </a:solidFill>
              <a:effectLst/>
              <a:latin typeface="-apple-system"/>
            </a:endParaRPr>
          </a:p>
          <a:p>
            <a:pPr marL="171450" indent="-171450">
              <a:buFont typeface="Arial" panose="020B0604020202020204" pitchFamily="34" charset="0"/>
              <a:buChar char="•"/>
            </a:pPr>
            <a:r>
              <a:rPr lang="en-US" b="0" i="0">
                <a:solidFill>
                  <a:srgbClr val="212529"/>
                </a:solidFill>
                <a:effectLst/>
                <a:latin typeface="-apple-system"/>
              </a:rPr>
              <a:t>Eventually, the team shifted to CubeSats and began GASPACS, a 1U CubeSat, in 2013.</a:t>
            </a:r>
          </a:p>
          <a:p>
            <a:pPr marL="0" indent="0">
              <a:buFont typeface="Arial" panose="020B0604020202020204" pitchFamily="34" charset="0"/>
              <a:buNone/>
            </a:pPr>
            <a:endParaRPr lang="en-US" b="0" i="0">
              <a:solidFill>
                <a:srgbClr val="212529"/>
              </a:solidFill>
              <a:effectLst/>
              <a:latin typeface="-apple-system"/>
            </a:endParaRPr>
          </a:p>
          <a:p>
            <a:pPr marL="171450" indent="-171450">
              <a:buFont typeface="Arial" panose="020B0604020202020204" pitchFamily="34" charset="0"/>
              <a:buChar char="•"/>
            </a:pPr>
            <a:r>
              <a:rPr lang="en-US" b="0" i="0">
                <a:solidFill>
                  <a:srgbClr val="212529"/>
                </a:solidFill>
                <a:effectLst/>
                <a:latin typeface="-apple-system"/>
              </a:rPr>
              <a:t>GASPACS launched to the ISS in December 2021 and was then deployed into space in January 2022, lasting 117 days in space before deorbiting in May 2022.</a:t>
            </a:r>
          </a:p>
          <a:p>
            <a:pPr marL="0" indent="0">
              <a:buFont typeface="Arial" panose="020B0604020202020204" pitchFamily="34" charset="0"/>
              <a:buNone/>
            </a:pPr>
            <a:endParaRPr lang="en-US" b="0" i="0">
              <a:solidFill>
                <a:srgbClr val="212529"/>
              </a:solidFill>
              <a:effectLst/>
              <a:latin typeface="-apple-system"/>
            </a:endParaRPr>
          </a:p>
          <a:p>
            <a:pPr marL="171450" indent="-171450">
              <a:buFont typeface="Arial" panose="020B0604020202020204" pitchFamily="34" charset="0"/>
              <a:buChar char="•"/>
            </a:pPr>
            <a:r>
              <a:rPr lang="en-US" b="0" i="0">
                <a:solidFill>
                  <a:srgbClr val="212529"/>
                </a:solidFill>
                <a:effectLst/>
                <a:latin typeface="-apple-system"/>
              </a:rPr>
              <a:t>GASPACS was an incredible success and accomplished many feats, most notably becoming the first completely undergraduate CubeSat and the first satellite to use a Raspberry Pi as the main flight computer.</a:t>
            </a:r>
          </a:p>
          <a:p>
            <a:pPr marL="0" indent="0">
              <a:buFont typeface="Arial" panose="020B0604020202020204" pitchFamily="34" charset="0"/>
              <a:buNone/>
            </a:pPr>
            <a:endParaRPr lang="en-US" b="0" i="0">
              <a:solidFill>
                <a:srgbClr val="212529"/>
              </a:solidFill>
              <a:effectLst/>
              <a:latin typeface="-apple-system"/>
            </a:endParaRPr>
          </a:p>
          <a:p>
            <a:pPr marL="171450" indent="-171450">
              <a:buFont typeface="Arial" panose="020B0604020202020204" pitchFamily="34" charset="0"/>
              <a:buChar char="•"/>
            </a:pPr>
            <a:r>
              <a:rPr lang="en-US" b="0" i="0">
                <a:solidFill>
                  <a:srgbClr val="212529"/>
                </a:solidFill>
                <a:effectLst/>
                <a:latin typeface="-apple-system"/>
              </a:rPr>
              <a:t>Now, the team is taking what it learned from GASPACS to begin the next CubeSat, GASRATS.</a:t>
            </a:r>
          </a:p>
          <a:p>
            <a:endParaRPr lang="en-US" b="0" i="0">
              <a:solidFill>
                <a:srgbClr val="212529"/>
              </a:solidFill>
              <a:effectLst/>
              <a:latin typeface="-apple-system"/>
            </a:endParaRPr>
          </a:p>
        </p:txBody>
      </p:sp>
      <p:sp>
        <p:nvSpPr>
          <p:cNvPr id="4" name="Slide Number Placeholder 3"/>
          <p:cNvSpPr>
            <a:spLocks noGrp="1"/>
          </p:cNvSpPr>
          <p:nvPr>
            <p:ph type="sldNum" sz="quarter" idx="5"/>
          </p:nvPr>
        </p:nvSpPr>
        <p:spPr/>
        <p:txBody>
          <a:bodyPr/>
          <a:lstStyle/>
          <a:p>
            <a:fld id="{FE438198-0C02-4448-A590-B23F55C19E94}" type="slidenum">
              <a:rPr lang="en-US" smtClean="0"/>
              <a:t>3</a:t>
            </a:fld>
            <a:endParaRPr lang="en-US"/>
          </a:p>
        </p:txBody>
      </p:sp>
    </p:spTree>
    <p:extLst>
      <p:ext uri="{BB962C8B-B14F-4D97-AF65-F5344CB8AC3E}">
        <p14:creationId xmlns:p14="http://schemas.microsoft.com/office/powerpoint/2010/main" val="340922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Students can join with little experience and then gain skills and knowledge valuable to their careers in space, whether working for NASA itself or another company/institution working with NASA and on NASA’s missions</a:t>
            </a:r>
          </a:p>
          <a:p>
            <a:r>
              <a:rPr lang="en-US"/>
              <a:t>- These include solving complex problems and understanding considerations for space mission design</a:t>
            </a:r>
          </a:p>
          <a:p>
            <a:r>
              <a:rPr lang="en-US"/>
              <a:t>- GASRATS features a variety of systems and team member roles, providing students lots of opportunities to find what they are passionate about</a:t>
            </a:r>
          </a:p>
          <a:p>
            <a:r>
              <a:rPr lang="en-US"/>
              <a:t>- One of our team members and his experience with the GASRATS ADCS is an excellent example of this</a:t>
            </a:r>
          </a:p>
          <a:p>
            <a:endParaRPr lang="en-US"/>
          </a:p>
        </p:txBody>
      </p:sp>
      <p:sp>
        <p:nvSpPr>
          <p:cNvPr id="4" name="Slide Number Placeholder 3"/>
          <p:cNvSpPr>
            <a:spLocks noGrp="1"/>
          </p:cNvSpPr>
          <p:nvPr>
            <p:ph type="sldNum" sz="quarter" idx="5"/>
          </p:nvPr>
        </p:nvSpPr>
        <p:spPr/>
        <p:txBody>
          <a:bodyPr/>
          <a:lstStyle/>
          <a:p>
            <a:fld id="{FE438198-0C02-4448-A590-B23F55C19E94}" type="slidenum">
              <a:rPr lang="en-US" smtClean="0"/>
              <a:t>21</a:t>
            </a:fld>
            <a:endParaRPr lang="en-US"/>
          </a:p>
        </p:txBody>
      </p:sp>
    </p:spTree>
    <p:extLst>
      <p:ext uri="{BB962C8B-B14F-4D97-AF65-F5344CB8AC3E}">
        <p14:creationId xmlns:p14="http://schemas.microsoft.com/office/powerpoint/2010/main" val="547627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payload is a directional S-band patch antenna, requiring ADCS</a:t>
            </a:r>
          </a:p>
          <a:p>
            <a:r>
              <a:rPr lang="en-US"/>
              <a:t>- Cost went from $50,000 with a commercial system to $5,000</a:t>
            </a:r>
          </a:p>
          <a:p>
            <a:r>
              <a:rPr lang="en-US"/>
              <a:t>-Cost savings is a nice benefit for our team and the space industry, but the real value was in having to develop the ADCS ourselves, rather than just buying a plug and play commercial system</a:t>
            </a:r>
          </a:p>
          <a:p>
            <a:r>
              <a:rPr lang="en-US"/>
              <a:t>- For Ben Willard, graduate advisor, developing the ADCS for GASRATS was an opportunity to find a passion for GNC and is now pursing GNC as a career</a:t>
            </a:r>
          </a:p>
          <a:p>
            <a:pPr marL="171450" indent="-171450">
              <a:buFont typeface="Calibri"/>
              <a:buChar char="-"/>
            </a:pPr>
            <a:r>
              <a:rPr lang="en-US"/>
              <a:t>GNC – guidance, navigation, and control</a:t>
            </a:r>
            <a:endParaRPr lang="en-US">
              <a:cs typeface="Calibri" panose="020F0502020204030204"/>
            </a:endParaRPr>
          </a:p>
          <a:p>
            <a:r>
              <a:rPr lang="en-US"/>
              <a:t>- ADCS will continue to be an opportunity for students to learn about GNC</a:t>
            </a:r>
          </a:p>
          <a:p>
            <a:r>
              <a:rPr lang="en-US"/>
              <a:t>- Operating the GASRATS ADCS in orbit will give students confidence in their abilities to engineer systems capable of withstanding the space environment</a:t>
            </a:r>
          </a:p>
          <a:p>
            <a:r>
              <a:rPr lang="en-US"/>
              <a:t>- Students can take the confidence gained from working on a project going to space into their careers, encouraging them to venture deeper into the space industry</a:t>
            </a:r>
          </a:p>
        </p:txBody>
      </p:sp>
      <p:sp>
        <p:nvSpPr>
          <p:cNvPr id="4" name="Slide Number Placeholder 3"/>
          <p:cNvSpPr>
            <a:spLocks noGrp="1"/>
          </p:cNvSpPr>
          <p:nvPr>
            <p:ph type="sldNum" sz="quarter" idx="5"/>
          </p:nvPr>
        </p:nvSpPr>
        <p:spPr/>
        <p:txBody>
          <a:bodyPr/>
          <a:lstStyle/>
          <a:p>
            <a:fld id="{FE438198-0C02-4448-A590-B23F55C19E94}" type="slidenum">
              <a:rPr lang="en-US" smtClean="0"/>
              <a:t>22</a:t>
            </a:fld>
            <a:endParaRPr lang="en-US"/>
          </a:p>
        </p:txBody>
      </p:sp>
    </p:spTree>
    <p:extLst>
      <p:ext uri="{BB962C8B-B14F-4D97-AF65-F5344CB8AC3E}">
        <p14:creationId xmlns:p14="http://schemas.microsoft.com/office/powerpoint/2010/main" val="2376292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38198-0C02-4448-A590-B23F55C19E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84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believe that the GASRATS mission aligns strongly with these four NASA strategic objectives.</a:t>
            </a:r>
          </a:p>
        </p:txBody>
      </p:sp>
      <p:sp>
        <p:nvSpPr>
          <p:cNvPr id="4" name="Slide Number Placeholder 3"/>
          <p:cNvSpPr>
            <a:spLocks noGrp="1"/>
          </p:cNvSpPr>
          <p:nvPr>
            <p:ph type="sldNum" sz="quarter" idx="5"/>
          </p:nvPr>
        </p:nvSpPr>
        <p:spPr/>
        <p:txBody>
          <a:bodyPr/>
          <a:lstStyle/>
          <a:p>
            <a:fld id="{FE438198-0C02-4448-A590-B23F55C19E94}" type="slidenum">
              <a:rPr lang="en-US" smtClean="0"/>
              <a:t>24</a:t>
            </a:fld>
            <a:endParaRPr lang="en-US"/>
          </a:p>
        </p:txBody>
      </p:sp>
    </p:spTree>
    <p:extLst>
      <p:ext uri="{BB962C8B-B14F-4D97-AF65-F5344CB8AC3E}">
        <p14:creationId xmlns:p14="http://schemas.microsoft.com/office/powerpoint/2010/main" val="1346222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appreciate you attending today, and we appreciate any feedback you can offer, good or bad! We are not afraid of criticism and see it as a crucial step towards getting our names in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Google Form will also ask for some information about you, including your resume/CV. This information will be used in our proposal to help us explain to NASA why you’re qualified.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Our goal is to follow up with all reviewers by October 14 (3 weeks from now) on how we plan to respond to their feedback and if we plan to make any changes to the GASRATS mission.</a:t>
            </a:r>
          </a:p>
        </p:txBody>
      </p:sp>
      <p:sp>
        <p:nvSpPr>
          <p:cNvPr id="4" name="Slide Number Placeholder 3"/>
          <p:cNvSpPr>
            <a:spLocks noGrp="1"/>
          </p:cNvSpPr>
          <p:nvPr>
            <p:ph type="sldNum" sz="quarter" idx="5"/>
          </p:nvPr>
        </p:nvSpPr>
        <p:spPr/>
        <p:txBody>
          <a:bodyPr/>
          <a:lstStyle/>
          <a:p>
            <a:fld id="{FE438198-0C02-4448-A590-B23F55C19E94}" type="slidenum">
              <a:rPr lang="en-US" smtClean="0"/>
              <a:t>25</a:t>
            </a:fld>
            <a:endParaRPr lang="en-US"/>
          </a:p>
        </p:txBody>
      </p:sp>
    </p:spTree>
    <p:extLst>
      <p:ext uri="{BB962C8B-B14F-4D97-AF65-F5344CB8AC3E}">
        <p14:creationId xmlns:p14="http://schemas.microsoft.com/office/powerpoint/2010/main" val="1146035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438198-0C02-4448-A590-B23F55C19E94}" type="slidenum">
              <a:rPr lang="en-US" smtClean="0"/>
              <a:t>26</a:t>
            </a:fld>
            <a:endParaRPr lang="en-US"/>
          </a:p>
        </p:txBody>
      </p:sp>
    </p:spTree>
    <p:extLst>
      <p:ext uri="{BB962C8B-B14F-4D97-AF65-F5344CB8AC3E}">
        <p14:creationId xmlns:p14="http://schemas.microsoft.com/office/powerpoint/2010/main" val="221734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Get Away Special Radio and Antenna Transparency Satellite (GASRATS) is a 3U CubeSat educational and technology demonstration mission.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Primary focus of the mission is to educate and inspire students about space. This will be achieved two ways:</a:t>
            </a:r>
          </a:p>
          <a:p>
            <a:pPr marL="685800" lvl="1" indent="-228600">
              <a:buAutoNum type="arabicPeriod"/>
            </a:pPr>
            <a:r>
              <a:rPr lang="en-US"/>
              <a:t>The project will give students on the GAS Team the opportunity to directly design, build, and operate a satellite that goes to space. The GAS Team’s unique team structure has the students making nearly every project decision, allowing learning opportunities and experiences that will launch them into their future career.</a:t>
            </a:r>
          </a:p>
          <a:p>
            <a:pPr marL="685800" lvl="1" indent="-228600">
              <a:buAutoNum type="arabicPeriod"/>
            </a:pPr>
            <a:r>
              <a:rPr lang="en-US"/>
              <a:t>GASRATS will feature an educational outreach program, titled Bring Utah Students to Space (BUSS). BUSS aims to involve K-12 students across Utah in the mission, offering the opportunity to fly their name on the satellite. More on this later in the presentation.</a:t>
            </a:r>
          </a:p>
          <a:p>
            <a:pPr marL="0" indent="0">
              <a:buNone/>
            </a:pPr>
            <a:endParaRPr lang="en-US"/>
          </a:p>
          <a:p>
            <a:pPr marL="171450" indent="-171450">
              <a:buFont typeface="Arial" panose="020B0604020202020204" pitchFamily="34" charset="0"/>
              <a:buChar char="•"/>
            </a:pPr>
            <a:r>
              <a:rPr lang="en-US"/>
              <a:t>Secondary focus of the mission is technology demonstration. The GAS Team is collaborating with Dr. Reyhan Baktur, a professor within USU’s ECE Department whose studies are focused on CubeSat antenna design. The team is working with Dr. Baktur to design and fly an optically transparent, solar panel-integrated S-band patch antenna. This technology has never flown before and could prove to be incredibly beneficial to future CubeSat missions. More on this later in the presentation.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Although launch is dependent on many things, such as NASA schedules, the GAS Team anticipates completion of GASRATS in Summer 2025 and a launch in late 2025 or early 2026.</a:t>
            </a:r>
          </a:p>
        </p:txBody>
      </p:sp>
      <p:sp>
        <p:nvSpPr>
          <p:cNvPr id="4" name="Slide Number Placeholder 3"/>
          <p:cNvSpPr>
            <a:spLocks noGrp="1"/>
          </p:cNvSpPr>
          <p:nvPr>
            <p:ph type="sldNum" sz="quarter" idx="5"/>
          </p:nvPr>
        </p:nvSpPr>
        <p:spPr/>
        <p:txBody>
          <a:bodyPr/>
          <a:lstStyle/>
          <a:p>
            <a:fld id="{FE438198-0C02-4448-A590-B23F55C19E94}" type="slidenum">
              <a:rPr lang="en-US" smtClean="0"/>
              <a:t>4</a:t>
            </a:fld>
            <a:endParaRPr lang="en-US"/>
          </a:p>
        </p:txBody>
      </p:sp>
    </p:spTree>
    <p:extLst>
      <p:ext uri="{BB962C8B-B14F-4D97-AF65-F5344CB8AC3E}">
        <p14:creationId xmlns:p14="http://schemas.microsoft.com/office/powerpoint/2010/main" val="2025961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NASA’s CubeSat Launch Initiative (CSLI) is run by the Launch Services Program at Kennedy Space Center.</a:t>
            </a:r>
          </a:p>
          <a:p>
            <a:endParaRPr lang="en-US"/>
          </a:p>
          <a:p>
            <a:pPr marL="171450" indent="-171450">
              <a:buFont typeface="Arial" panose="020B0604020202020204" pitchFamily="34" charset="0"/>
              <a:buChar char="•"/>
            </a:pPr>
            <a:r>
              <a:rPr lang="en-US"/>
              <a:t>Yearly opportunities for educational institutions and non-profit organizations to apply and secure a way to space.</a:t>
            </a:r>
          </a:p>
          <a:p>
            <a:endParaRPr lang="en-US"/>
          </a:p>
          <a:p>
            <a:pPr marL="171450" indent="-171450">
              <a:buFont typeface="Arial" panose="020B0604020202020204" pitchFamily="34" charset="0"/>
              <a:buChar char="•"/>
            </a:pPr>
            <a:r>
              <a:rPr lang="en-US"/>
              <a:t>Pays for the launch up to $300k. Since we’re doing 3U, we should stay under this price.</a:t>
            </a:r>
          </a:p>
          <a:p>
            <a:endParaRPr lang="en-US"/>
          </a:p>
          <a:p>
            <a:pPr marL="171450" indent="-171450">
              <a:buFont typeface="Arial" panose="020B0604020202020204" pitchFamily="34" charset="0"/>
              <a:buChar char="•"/>
            </a:pPr>
            <a:r>
              <a:rPr lang="en-US"/>
              <a:t>For educational institutions, CubeSat missions must have a primary focus on education. A secondary focus on technology demonstration or science is encouraged. We’re doing education and technology.</a:t>
            </a:r>
          </a:p>
          <a:p>
            <a:endParaRPr lang="en-US"/>
          </a:p>
          <a:p>
            <a:pPr marL="171450" indent="-171450">
              <a:buFont typeface="Arial" panose="020B0604020202020204" pitchFamily="34" charset="0"/>
              <a:buChar char="•"/>
            </a:pPr>
            <a:r>
              <a:rPr lang="en-US"/>
              <a:t>Proposers can request any orbit, though ISS (400 km) is most awarded due to ISS resupply missions. We will request ISS orbit.</a:t>
            </a:r>
          </a:p>
          <a:p>
            <a:endParaRPr lang="en-US"/>
          </a:p>
          <a:p>
            <a:pPr marL="171450" indent="-171450">
              <a:buFont typeface="Arial" panose="020B0604020202020204" pitchFamily="34" charset="0"/>
              <a:buChar char="•"/>
            </a:pPr>
            <a:r>
              <a:rPr lang="en-US"/>
              <a:t>We flew through CSLI for GASPACS, so have some experience with CSLI already.</a:t>
            </a:r>
          </a:p>
          <a:p>
            <a:endParaRPr lang="en-US"/>
          </a:p>
          <a:p>
            <a:pPr marL="171450" indent="-171450">
              <a:buFont typeface="Arial" panose="020B0604020202020204" pitchFamily="34" charset="0"/>
              <a:buChar char="•"/>
            </a:pPr>
            <a:r>
              <a:rPr lang="en-US"/>
              <a:t>Applied last year and was rejected due to insufficient details in our proposal regarding the required merit and feasibility reviews. We have considered the valuable feedback from last year and feel confident about our refined approach to the reviews and the proposal.</a:t>
            </a:r>
          </a:p>
        </p:txBody>
      </p:sp>
      <p:sp>
        <p:nvSpPr>
          <p:cNvPr id="4" name="Slide Number Placeholder 3"/>
          <p:cNvSpPr>
            <a:spLocks noGrp="1"/>
          </p:cNvSpPr>
          <p:nvPr>
            <p:ph type="sldNum" sz="quarter" idx="5"/>
          </p:nvPr>
        </p:nvSpPr>
        <p:spPr/>
        <p:txBody>
          <a:bodyPr/>
          <a:lstStyle/>
          <a:p>
            <a:fld id="{FE438198-0C02-4448-A590-B23F55C19E94}" type="slidenum">
              <a:rPr lang="en-US" smtClean="0"/>
              <a:t>5</a:t>
            </a:fld>
            <a:endParaRPr lang="en-US"/>
          </a:p>
        </p:txBody>
      </p:sp>
    </p:spTree>
    <p:extLst>
      <p:ext uri="{BB962C8B-B14F-4D97-AF65-F5344CB8AC3E}">
        <p14:creationId xmlns:p14="http://schemas.microsoft.com/office/powerpoint/2010/main" val="274055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merit and feasibility reviews allow proposal teams to collect feedback that will improve their proposals as well as chances of mission success.</a:t>
            </a:r>
          </a:p>
          <a:p>
            <a:endParaRPr lang="en-US"/>
          </a:p>
          <a:p>
            <a:pPr marL="171450" indent="-171450">
              <a:buFont typeface="Arial" panose="020B0604020202020204" pitchFamily="34" charset="0"/>
              <a:buChar char="•"/>
            </a:pPr>
            <a:r>
              <a:rPr lang="en-US"/>
              <a:t>For each review, the review panel will assess the project of the following (listed on slide).</a:t>
            </a:r>
          </a:p>
          <a:p>
            <a:endParaRPr lang="en-US"/>
          </a:p>
          <a:p>
            <a:pPr marL="171450" indent="-171450">
              <a:buFont typeface="Arial" panose="020B0604020202020204" pitchFamily="34" charset="0"/>
              <a:buChar char="•"/>
            </a:pPr>
            <a:r>
              <a:rPr lang="en-US"/>
              <a:t>Today, we are conducting the merit review. The GASRATS feasibility review will be held next month on October 28.</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 ask that you withhold from asking any technical questions today that you may have. We’d like to keep the merit review meeting focused on how the GASRATS mission aligns with NASA’s goals and objectives. We are willing to answer any technical questions following the merit review over the phone or email, or at the feasibility review in October.</a:t>
            </a:r>
          </a:p>
        </p:txBody>
      </p:sp>
      <p:sp>
        <p:nvSpPr>
          <p:cNvPr id="4" name="Slide Number Placeholder 3"/>
          <p:cNvSpPr>
            <a:spLocks noGrp="1"/>
          </p:cNvSpPr>
          <p:nvPr>
            <p:ph type="sldNum" sz="quarter" idx="5"/>
          </p:nvPr>
        </p:nvSpPr>
        <p:spPr/>
        <p:txBody>
          <a:bodyPr/>
          <a:lstStyle/>
          <a:p>
            <a:fld id="{FE438198-0C02-4448-A590-B23F55C19E94}" type="slidenum">
              <a:rPr lang="en-US" smtClean="0"/>
              <a:t>6</a:t>
            </a:fld>
            <a:endParaRPr lang="en-US"/>
          </a:p>
        </p:txBody>
      </p:sp>
    </p:spTree>
    <p:extLst>
      <p:ext uri="{BB962C8B-B14F-4D97-AF65-F5344CB8AC3E}">
        <p14:creationId xmlns:p14="http://schemas.microsoft.com/office/powerpoint/2010/main" val="117148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According to NASA, </a:t>
            </a:r>
            <a:r>
              <a:rPr lang="en-US" sz="1800" kern="100">
                <a:effectLst/>
                <a:latin typeface="Times New Roman" panose="02020603050405020304" pitchFamily="18" charset="0"/>
                <a:ea typeface="Calibri" panose="020F0502020204030204" pitchFamily="34" charset="0"/>
                <a:cs typeface="Arial" panose="020B0604020202020204" pitchFamily="34" charset="0"/>
              </a:rPr>
              <a:t>“The merit review should determine the educational, scientific, or technical quality of the proposed CubeSat mission and how the mission will assist NASA to achieve the goals and objectives regarding STEM, science, and technology as applicable per the focus area(s) selected.”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00">
              <a:effectLst/>
              <a:latin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specific goals and objectives are selected by the proposal team. We have selected three for the educational focus and one for the technical focus.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NASA’s goals and objectives are outlined across many strategic documents and plans that are all available for proposal teams to select from. We will be selecting goals and objectives from three of the strategic documents: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t>NASA Strategic Plan 2022</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t>NASA Strategy for STEM Engagement</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a:effectLst/>
                <a:latin typeface="Times New Roman" panose="02020603050405020304" pitchFamily="18" charset="0"/>
                <a:ea typeface="Calibri" panose="020F0502020204030204" pitchFamily="34" charset="0"/>
                <a:cs typeface="Arial" panose="020B0604020202020204" pitchFamily="34" charset="0"/>
              </a:rPr>
              <a:t>Science 2020-2024: A Vision for Scientific Excellence (NASA Science Plan)</a:t>
            </a:r>
            <a:endParaRPr lang="en-US" b="0"/>
          </a:p>
        </p:txBody>
      </p:sp>
      <p:sp>
        <p:nvSpPr>
          <p:cNvPr id="4" name="Slide Number Placeholder 3"/>
          <p:cNvSpPr>
            <a:spLocks noGrp="1"/>
          </p:cNvSpPr>
          <p:nvPr>
            <p:ph type="sldNum" sz="quarter" idx="5"/>
          </p:nvPr>
        </p:nvSpPr>
        <p:spPr/>
        <p:txBody>
          <a:bodyPr/>
          <a:lstStyle/>
          <a:p>
            <a:fld id="{FE438198-0C02-4448-A590-B23F55C19E94}" type="slidenum">
              <a:rPr lang="en-US" smtClean="0"/>
              <a:t>7</a:t>
            </a:fld>
            <a:endParaRPr lang="en-US"/>
          </a:p>
        </p:txBody>
      </p:sp>
    </p:spTree>
    <p:extLst>
      <p:ext uri="{BB962C8B-B14F-4D97-AF65-F5344CB8AC3E}">
        <p14:creationId xmlns:p14="http://schemas.microsoft.com/office/powerpoint/2010/main" val="239258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200000"/>
              </a:lnSpc>
              <a:buFont typeface="Arial" panose="020B0604020202020204" pitchFamily="34" charset="0"/>
              <a:buChar char="•"/>
            </a:pPr>
            <a:r>
              <a:rPr lang="en-US"/>
              <a:t>We selected three strategic objectives for the educational focus and one for the technical/technological focus. They will be covered throughout the rest of the presentation, so I will not go into detail here.</a:t>
            </a:r>
          </a:p>
          <a:p>
            <a:pPr marL="171450" indent="-171450">
              <a:lnSpc>
                <a:spcPct val="200000"/>
              </a:lnSpc>
              <a:buFont typeface="Arial" panose="020B0604020202020204" pitchFamily="34" charset="0"/>
              <a:buChar char="•"/>
            </a:pPr>
            <a:endParaRPr lang="en-US"/>
          </a:p>
          <a:p>
            <a:pPr marL="171450" indent="-171450">
              <a:lnSpc>
                <a:spcPct val="200000"/>
              </a:lnSpc>
              <a:buFont typeface="Arial" panose="020B0604020202020204" pitchFamily="34" charset="0"/>
              <a:buChar char="•"/>
            </a:pPr>
            <a:r>
              <a:rPr lang="en-US"/>
              <a:t>The purpose of this review is for the reviewers to assess how well-aligned GASRATS is with each of the selected objectives. Reviewers will be asked to rate 1-5 how well GASRATS aligns with NASA’s goals and objectives, with 1 being “Not at All” aligned and 5 being “Fully” aligned. We have structured the Google Form to follow the presentation structure, which we hope will help the reviewers when submitting their feedback.</a:t>
            </a:r>
          </a:p>
          <a:p>
            <a:pPr marL="171450" indent="-171450">
              <a:lnSpc>
                <a:spcPct val="200000"/>
              </a:lnSpc>
              <a:buFont typeface="Arial" panose="020B0604020202020204" pitchFamily="34" charset="0"/>
              <a:buChar char="•"/>
            </a:pPr>
            <a:endParaRPr lang="en-US"/>
          </a:p>
          <a:p>
            <a:pPr marL="171450" indent="-171450">
              <a:lnSpc>
                <a:spcPct val="200000"/>
              </a:lnSpc>
              <a:buFont typeface="Arial" panose="020B0604020202020204" pitchFamily="34" charset="0"/>
              <a:buChar char="•"/>
            </a:pPr>
            <a:r>
              <a:rPr lang="en-US"/>
              <a:t>Beyond the 1-5 rating, we invite reviewers to provide any and all feedback regarding GASRATS. We would especially appreciate any feedback that would help us strengthen our alignment with NASA’s goals and objectives.</a:t>
            </a:r>
          </a:p>
          <a:p>
            <a:pPr marL="171450" indent="-171450">
              <a:lnSpc>
                <a:spcPct val="200000"/>
              </a:lnSpc>
              <a:buFont typeface="Arial" panose="020B0604020202020204" pitchFamily="34" charset="0"/>
              <a:buChar char="•"/>
            </a:pPr>
            <a:endParaRPr lang="en-US"/>
          </a:p>
          <a:p>
            <a:pPr marL="171450" indent="-171450">
              <a:lnSpc>
                <a:spcPct val="200000"/>
              </a:lnSpc>
              <a:buFont typeface="Arial" panose="020B0604020202020204" pitchFamily="34" charset="0"/>
              <a:buChar char="•"/>
            </a:pPr>
            <a:r>
              <a:rPr lang="en-US"/>
              <a:t>We encourage you to be thinking about feedback and ratings as we progress through the presentation.</a:t>
            </a:r>
          </a:p>
          <a:p>
            <a:pPr marL="171450" indent="-171450">
              <a:lnSpc>
                <a:spcPct val="200000"/>
              </a:lnSpc>
              <a:buFont typeface="Arial" panose="020B0604020202020204" pitchFamily="34" charset="0"/>
              <a:buChar char="•"/>
            </a:pPr>
            <a:endParaRPr lang="en-US"/>
          </a:p>
          <a:p>
            <a:pPr marL="171450" indent="-171450">
              <a:lnSpc>
                <a:spcPct val="200000"/>
              </a:lnSpc>
              <a:buFont typeface="Arial" panose="020B0604020202020204" pitchFamily="34" charset="0"/>
              <a:buChar char="•"/>
            </a:pPr>
            <a:r>
              <a:rPr lang="en-US"/>
              <a:t>Although it would seem logical to put education first, we have decided to put the technological section first. We believe that understanding the technology focus and payload provides important context to the education section. </a:t>
            </a:r>
          </a:p>
          <a:p>
            <a:pPr marL="0" indent="0">
              <a:lnSpc>
                <a:spcPct val="200000"/>
              </a:lnSpc>
              <a:buFont typeface="Arial" panose="020B0604020202020204" pitchFamily="34" charset="0"/>
              <a:buNone/>
            </a:pPr>
            <a:endParaRPr lang="en-US"/>
          </a:p>
          <a:p>
            <a:pPr marL="171450" indent="-171450">
              <a:buFont typeface="Arial" panose="020B0604020202020204" pitchFamily="34" charset="0"/>
              <a:buChar char="•"/>
            </a:pPr>
            <a:r>
              <a:rPr lang="en-US"/>
              <a:t>For the sake of the notes though, I will include descriptions here:</a:t>
            </a:r>
          </a:p>
          <a:p>
            <a:pPr marL="628650" lvl="1" indent="-171450">
              <a:buFont typeface="Arial" panose="020B0604020202020204" pitchFamily="34" charset="0"/>
              <a:buChar char="•"/>
            </a:pPr>
            <a:r>
              <a:rPr lang="en-US" b="1"/>
              <a:t>Strategy 4.2 from the NASA Science Plan: </a:t>
            </a:r>
            <a:r>
              <a:rPr lang="en-US"/>
              <a:t>Purposefully and actively engage with audiences and learners of all ages to share the story of NASA’s integrated science program.</a:t>
            </a:r>
          </a:p>
          <a:p>
            <a:pPr marL="628650" lvl="1" indent="-171450">
              <a:buFont typeface="Arial" panose="020B0604020202020204" pitchFamily="34" charset="0"/>
              <a:buChar char="•"/>
            </a:pPr>
            <a:r>
              <a:rPr lang="en-US" b="1"/>
              <a:t>Strategic Objective 1.2 from the NASA Strategy for STEM Engagement: </a:t>
            </a:r>
            <a:r>
              <a:rPr lang="en-US"/>
              <a:t>Create structured and widely-accessible, experiential learning opportunities for students to engage with NASA’s experts and help solve problems that are critical to NASA’s mission.</a:t>
            </a:r>
          </a:p>
          <a:p>
            <a:pPr marL="628650" lvl="1" indent="-171450">
              <a:buFont typeface="Arial" panose="020B0604020202020204" pitchFamily="34" charset="0"/>
              <a:buChar char="•"/>
            </a:pPr>
            <a:r>
              <a:rPr lang="en-US" b="1"/>
              <a:t>Strategic Objective 4.3 from the NASA Strategic Plan: </a:t>
            </a:r>
            <a:r>
              <a:rPr lang="en-US"/>
              <a:t>Build the next generation of explorers. Engage students to build a diverse future STEM workforce.</a:t>
            </a:r>
          </a:p>
          <a:p>
            <a:pPr marL="628650" lvl="1" indent="-171450">
              <a:buFont typeface="Arial" panose="020B0604020202020204" pitchFamily="34" charset="0"/>
              <a:buChar char="•"/>
            </a:pPr>
            <a:r>
              <a:rPr lang="en-US" b="1"/>
              <a:t>Strategic Objective 3.1 from the NASA Strategic Plan: </a:t>
            </a:r>
            <a:r>
              <a:rPr lang="en-US"/>
              <a:t>Innovate and advance transformational space technologies. Develop revolutionary, high-payoff space technologies driven by diverse ideas to transform NASA missions and ensure American leadership in the space economy.</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FE438198-0C02-4448-A590-B23F55C19E94}" type="slidenum">
              <a:rPr lang="en-US" smtClean="0"/>
              <a:t>8</a:t>
            </a:fld>
            <a:endParaRPr lang="en-US"/>
          </a:p>
        </p:txBody>
      </p:sp>
    </p:spTree>
    <p:extLst>
      <p:ext uri="{BB962C8B-B14F-4D97-AF65-F5344CB8AC3E}">
        <p14:creationId xmlns:p14="http://schemas.microsoft.com/office/powerpoint/2010/main" val="104959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Now I will turn the time over to…</a:t>
            </a:r>
          </a:p>
          <a:p>
            <a:r>
              <a:rPr lang="en-US"/>
              <a:t>- Short introduction of Tyler</a:t>
            </a:r>
          </a:p>
          <a:p>
            <a:endParaRPr lang="en-US"/>
          </a:p>
        </p:txBody>
      </p:sp>
      <p:sp>
        <p:nvSpPr>
          <p:cNvPr id="4" name="Slide Number Placeholder 3"/>
          <p:cNvSpPr>
            <a:spLocks noGrp="1"/>
          </p:cNvSpPr>
          <p:nvPr>
            <p:ph type="sldNum" sz="quarter" idx="5"/>
          </p:nvPr>
        </p:nvSpPr>
        <p:spPr/>
        <p:txBody>
          <a:bodyPr/>
          <a:lstStyle/>
          <a:p>
            <a:fld id="{FE438198-0C02-4448-A590-B23F55C19E94}" type="slidenum">
              <a:rPr lang="en-US" smtClean="0"/>
              <a:t>9</a:t>
            </a:fld>
            <a:endParaRPr lang="en-US"/>
          </a:p>
        </p:txBody>
      </p:sp>
    </p:spTree>
    <p:extLst>
      <p:ext uri="{BB962C8B-B14F-4D97-AF65-F5344CB8AC3E}">
        <p14:creationId xmlns:p14="http://schemas.microsoft.com/office/powerpoint/2010/main" val="539477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-Briefly tell the story of GASPACS</a:t>
            </a:r>
          </a:p>
          <a:p>
            <a:r>
              <a:rPr lang="en-US"/>
              <a:t>   -Touch on how it was a great mission but the thing that would have made it better is if we had more power (were forced to power cycle on and off) and thus more opportunities to transmit</a:t>
            </a:r>
          </a:p>
          <a:p>
            <a:r>
              <a:rPr lang="en-US"/>
              <a:t>- Transition that into what the two main options for CubeSat antennas are</a:t>
            </a:r>
          </a:p>
        </p:txBody>
      </p:sp>
      <p:sp>
        <p:nvSpPr>
          <p:cNvPr id="4" name="Slide Number Placeholder 3"/>
          <p:cNvSpPr>
            <a:spLocks noGrp="1"/>
          </p:cNvSpPr>
          <p:nvPr>
            <p:ph type="sldNum" sz="quarter" idx="5"/>
          </p:nvPr>
        </p:nvSpPr>
        <p:spPr/>
        <p:txBody>
          <a:bodyPr/>
          <a:lstStyle/>
          <a:p>
            <a:fld id="{FE438198-0C02-4448-A590-B23F55C19E94}" type="slidenum">
              <a:rPr lang="en-US" smtClean="0"/>
              <a:t>10</a:t>
            </a:fld>
            <a:endParaRPr lang="en-US"/>
          </a:p>
        </p:txBody>
      </p:sp>
    </p:spTree>
    <p:extLst>
      <p:ext uri="{BB962C8B-B14F-4D97-AF65-F5344CB8AC3E}">
        <p14:creationId xmlns:p14="http://schemas.microsoft.com/office/powerpoint/2010/main" val="44369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9139D-9A22-CF64-8011-6744BC14F9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FC2453-B8AC-2D2E-FB1E-5C06789E9B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B5BAB8-6C4E-F291-EC99-882CF2FDB3BE}"/>
              </a:ext>
            </a:extLst>
          </p:cNvPr>
          <p:cNvSpPr>
            <a:spLocks noGrp="1"/>
          </p:cNvSpPr>
          <p:nvPr>
            <p:ph type="dt" sz="half" idx="10"/>
          </p:nvPr>
        </p:nvSpPr>
        <p:spPr/>
        <p:txBody>
          <a:bodyPr/>
          <a:lstStyle/>
          <a:p>
            <a:fld id="{54DC9432-EE8B-4697-AF7B-E8576482575F}" type="datetime1">
              <a:rPr lang="en-US" smtClean="0"/>
              <a:t>9/30/2023</a:t>
            </a:fld>
            <a:endParaRPr lang="en-US"/>
          </a:p>
        </p:txBody>
      </p:sp>
      <p:sp>
        <p:nvSpPr>
          <p:cNvPr id="5" name="Footer Placeholder 4">
            <a:extLst>
              <a:ext uri="{FF2B5EF4-FFF2-40B4-BE49-F238E27FC236}">
                <a16:creationId xmlns:a16="http://schemas.microsoft.com/office/drawing/2014/main" id="{FEC6C8A6-6868-73F1-773F-BA162D37C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2D530-8743-7F80-DCB6-B2B757ABB0F3}"/>
              </a:ext>
            </a:extLst>
          </p:cNvPr>
          <p:cNvSpPr>
            <a:spLocks noGrp="1"/>
          </p:cNvSpPr>
          <p:nvPr>
            <p:ph type="sldNum" sz="quarter" idx="12"/>
          </p:nvPr>
        </p:nvSpPr>
        <p:spPr/>
        <p:txBody>
          <a:bodyPr/>
          <a:lstStyle/>
          <a:p>
            <a:fld id="{1BE516D5-F323-4D1C-AABE-451BF210CAEF}" type="slidenum">
              <a:rPr lang="en-US" smtClean="0"/>
              <a:t>‹#›</a:t>
            </a:fld>
            <a:endParaRPr lang="en-US"/>
          </a:p>
        </p:txBody>
      </p:sp>
    </p:spTree>
    <p:extLst>
      <p:ext uri="{BB962C8B-B14F-4D97-AF65-F5344CB8AC3E}">
        <p14:creationId xmlns:p14="http://schemas.microsoft.com/office/powerpoint/2010/main" val="1085334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8614-8379-B828-8521-B1EA344C44AD}"/>
              </a:ext>
            </a:extLst>
          </p:cNvPr>
          <p:cNvSpPr>
            <a:spLocks noGrp="1"/>
          </p:cNvSpPr>
          <p:nvPr>
            <p:ph type="title"/>
          </p:nvPr>
        </p:nvSpPr>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7ADFA9B4-CE05-C148-B0CB-2864F553CD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DC0A9-4D76-8F4D-A426-0EFA3EAD144C}"/>
              </a:ext>
            </a:extLst>
          </p:cNvPr>
          <p:cNvSpPr>
            <a:spLocks noGrp="1"/>
          </p:cNvSpPr>
          <p:nvPr>
            <p:ph type="dt" sz="half" idx="10"/>
          </p:nvPr>
        </p:nvSpPr>
        <p:spPr/>
        <p:txBody>
          <a:bodyPr/>
          <a:lstStyle/>
          <a:p>
            <a:fld id="{74F07CC1-1911-43A2-9FDC-58B7B698C1DC}" type="datetime1">
              <a:rPr lang="en-US" smtClean="0"/>
              <a:t>9/30/2023</a:t>
            </a:fld>
            <a:endParaRPr lang="en-US"/>
          </a:p>
        </p:txBody>
      </p:sp>
      <p:sp>
        <p:nvSpPr>
          <p:cNvPr id="5" name="Footer Placeholder 4">
            <a:extLst>
              <a:ext uri="{FF2B5EF4-FFF2-40B4-BE49-F238E27FC236}">
                <a16:creationId xmlns:a16="http://schemas.microsoft.com/office/drawing/2014/main" id="{EC4D96E5-7833-0AF1-4BF5-D83C871CD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10F06-1003-0B19-9132-905795DCD553}"/>
              </a:ext>
            </a:extLst>
          </p:cNvPr>
          <p:cNvSpPr>
            <a:spLocks noGrp="1"/>
          </p:cNvSpPr>
          <p:nvPr>
            <p:ph type="sldNum" sz="quarter" idx="12"/>
          </p:nvPr>
        </p:nvSpPr>
        <p:spPr/>
        <p:txBody>
          <a:bodyPr/>
          <a:lstStyle/>
          <a:p>
            <a:fld id="{1BE516D5-F323-4D1C-AABE-451BF210CAEF}" type="slidenum">
              <a:rPr lang="en-US" smtClean="0"/>
              <a:t>‹#›</a:t>
            </a:fld>
            <a:endParaRPr lang="en-US"/>
          </a:p>
        </p:txBody>
      </p:sp>
    </p:spTree>
    <p:extLst>
      <p:ext uri="{BB962C8B-B14F-4D97-AF65-F5344CB8AC3E}">
        <p14:creationId xmlns:p14="http://schemas.microsoft.com/office/powerpoint/2010/main" val="464323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1476DC-AC55-2CA9-D26A-148DB451D7A7}"/>
              </a:ext>
            </a:extLst>
          </p:cNvPr>
          <p:cNvSpPr>
            <a:spLocks noGrp="1"/>
          </p:cNvSpPr>
          <p:nvPr>
            <p:ph type="title" orient="vert"/>
          </p:nvPr>
        </p:nvSpPr>
        <p:spPr>
          <a:xfrm>
            <a:off x="8724900" y="365125"/>
            <a:ext cx="2628900" cy="5811838"/>
          </a:xfrm>
        </p:spPr>
        <p:txBody>
          <a:bodyPr vert="eaVert"/>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205437AF-AC25-1CDC-FE67-EFC6FA2315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FA0A2B-8050-6EAD-7BF6-968B912E25F5}"/>
              </a:ext>
            </a:extLst>
          </p:cNvPr>
          <p:cNvSpPr>
            <a:spLocks noGrp="1"/>
          </p:cNvSpPr>
          <p:nvPr>
            <p:ph type="dt" sz="half" idx="10"/>
          </p:nvPr>
        </p:nvSpPr>
        <p:spPr/>
        <p:txBody>
          <a:bodyPr/>
          <a:lstStyle/>
          <a:p>
            <a:fld id="{FBEB21A1-23E2-4EF0-9991-0EA7E3D0ADFD}" type="datetime1">
              <a:rPr lang="en-US" smtClean="0"/>
              <a:t>9/30/2023</a:t>
            </a:fld>
            <a:endParaRPr lang="en-US"/>
          </a:p>
        </p:txBody>
      </p:sp>
      <p:sp>
        <p:nvSpPr>
          <p:cNvPr id="5" name="Footer Placeholder 4">
            <a:extLst>
              <a:ext uri="{FF2B5EF4-FFF2-40B4-BE49-F238E27FC236}">
                <a16:creationId xmlns:a16="http://schemas.microsoft.com/office/drawing/2014/main" id="{B2AC606A-CD2D-086B-CA8C-83FA2D193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88E9F-C1D8-4107-930F-8343DED08FB2}"/>
              </a:ext>
            </a:extLst>
          </p:cNvPr>
          <p:cNvSpPr>
            <a:spLocks noGrp="1"/>
          </p:cNvSpPr>
          <p:nvPr>
            <p:ph type="sldNum" sz="quarter" idx="12"/>
          </p:nvPr>
        </p:nvSpPr>
        <p:spPr/>
        <p:txBody>
          <a:bodyPr/>
          <a:lstStyle/>
          <a:p>
            <a:fld id="{1BE516D5-F323-4D1C-AABE-451BF210CAEF}" type="slidenum">
              <a:rPr lang="en-US" smtClean="0"/>
              <a:t>‹#›</a:t>
            </a:fld>
            <a:endParaRPr lang="en-US"/>
          </a:p>
        </p:txBody>
      </p:sp>
    </p:spTree>
    <p:extLst>
      <p:ext uri="{BB962C8B-B14F-4D97-AF65-F5344CB8AC3E}">
        <p14:creationId xmlns:p14="http://schemas.microsoft.com/office/powerpoint/2010/main" val="86038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7221-49B6-C72C-C8E2-6F4D2255184D}"/>
              </a:ext>
            </a:extLst>
          </p:cNvPr>
          <p:cNvSpPr>
            <a:spLocks noGrp="1"/>
          </p:cNvSpPr>
          <p:nvPr>
            <p:ph type="title"/>
          </p:nvPr>
        </p:nvSpPr>
        <p:spPr>
          <a:xfrm>
            <a:off x="838200" y="268709"/>
            <a:ext cx="10515600" cy="1338148"/>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E2E505F2-9248-CAC2-0156-B5178E0F3D41}"/>
              </a:ext>
            </a:extLst>
          </p:cNvPr>
          <p:cNvSpPr>
            <a:spLocks noGrp="1"/>
          </p:cNvSpPr>
          <p:nvPr>
            <p:ph idx="1"/>
          </p:nvPr>
        </p:nvSpPr>
        <p:spPr>
          <a:xfrm>
            <a:off x="838200" y="1606857"/>
            <a:ext cx="10515600" cy="4570105"/>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A67F9-752A-A190-6A4D-5B997276C04B}"/>
              </a:ext>
            </a:extLst>
          </p:cNvPr>
          <p:cNvSpPr>
            <a:spLocks noGrp="1"/>
          </p:cNvSpPr>
          <p:nvPr>
            <p:ph type="dt" sz="half" idx="10"/>
          </p:nvPr>
        </p:nvSpPr>
        <p:spPr/>
        <p:txBody>
          <a:bodyPr/>
          <a:lstStyle/>
          <a:p>
            <a:fld id="{F3052515-2542-40E0-94B6-200C2B563CDF}" type="datetime1">
              <a:rPr lang="en-US" smtClean="0"/>
              <a:t>9/30/2023</a:t>
            </a:fld>
            <a:endParaRPr lang="en-US"/>
          </a:p>
        </p:txBody>
      </p:sp>
      <p:sp>
        <p:nvSpPr>
          <p:cNvPr id="5" name="Footer Placeholder 4">
            <a:extLst>
              <a:ext uri="{FF2B5EF4-FFF2-40B4-BE49-F238E27FC236}">
                <a16:creationId xmlns:a16="http://schemas.microsoft.com/office/drawing/2014/main" id="{FCAC727F-09CA-302F-AA7B-F262CE47B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FE9F7-7779-90FC-0752-2AB5CA9DFA45}"/>
              </a:ext>
            </a:extLst>
          </p:cNvPr>
          <p:cNvSpPr>
            <a:spLocks noGrp="1"/>
          </p:cNvSpPr>
          <p:nvPr>
            <p:ph type="sldNum" sz="quarter" idx="12"/>
          </p:nvPr>
        </p:nvSpPr>
        <p:spPr/>
        <p:txBody>
          <a:bodyPr/>
          <a:lstStyle/>
          <a:p>
            <a:fld id="{1BE516D5-F323-4D1C-AABE-451BF210CAEF}" type="slidenum">
              <a:rPr lang="en-US" smtClean="0"/>
              <a:t>‹#›</a:t>
            </a:fld>
            <a:endParaRPr lang="en-US"/>
          </a:p>
        </p:txBody>
      </p:sp>
      <p:pic>
        <p:nvPicPr>
          <p:cNvPr id="9" name="Google Shape;106;p26">
            <a:extLst>
              <a:ext uri="{FF2B5EF4-FFF2-40B4-BE49-F238E27FC236}">
                <a16:creationId xmlns:a16="http://schemas.microsoft.com/office/drawing/2014/main" id="{5337AE96-94F9-E11B-B3FB-7693AFD865C3}"/>
              </a:ext>
            </a:extLst>
          </p:cNvPr>
          <p:cNvPicPr preferRelativeResize="0"/>
          <p:nvPr userDrawn="1"/>
        </p:nvPicPr>
        <p:blipFill>
          <a:blip r:embed="rId2">
            <a:alphaModFix/>
          </a:blip>
          <a:stretch>
            <a:fillRect/>
          </a:stretch>
        </p:blipFill>
        <p:spPr>
          <a:xfrm>
            <a:off x="50213" y="6268554"/>
            <a:ext cx="676275" cy="586090"/>
          </a:xfrm>
          <a:prstGeom prst="rect">
            <a:avLst/>
          </a:prstGeom>
          <a:noFill/>
          <a:ln>
            <a:noFill/>
          </a:ln>
        </p:spPr>
      </p:pic>
      <p:sp>
        <p:nvSpPr>
          <p:cNvPr id="8" name="TextBox 7">
            <a:extLst>
              <a:ext uri="{FF2B5EF4-FFF2-40B4-BE49-F238E27FC236}">
                <a16:creationId xmlns:a16="http://schemas.microsoft.com/office/drawing/2014/main" id="{0B691B99-2C24-9D01-B7BE-4D5100C3EA82}"/>
              </a:ext>
            </a:extLst>
          </p:cNvPr>
          <p:cNvSpPr txBox="1">
            <a:spLocks noChangeAspect="1"/>
          </p:cNvSpPr>
          <p:nvPr userDrawn="1"/>
        </p:nvSpPr>
        <p:spPr>
          <a:xfrm>
            <a:off x="10093261" y="230188"/>
            <a:ext cx="1871281" cy="719723"/>
          </a:xfrm>
          <a:prstGeom prst="rect">
            <a:avLst/>
          </a:prstGeom>
          <a:blipFill>
            <a:blip r:embed="rId3"/>
            <a:stretch>
              <a:fillRect/>
            </a:stretch>
          </a:blipFill>
        </p:spPr>
        <p:txBody>
          <a:bodyPr wrap="square" rtlCol="0">
            <a:spAutoFit/>
          </a:bodyPr>
          <a:lstStyle/>
          <a:p>
            <a:endParaRPr lang="en-US"/>
          </a:p>
        </p:txBody>
      </p:sp>
    </p:spTree>
    <p:extLst>
      <p:ext uri="{BB962C8B-B14F-4D97-AF65-F5344CB8AC3E}">
        <p14:creationId xmlns:p14="http://schemas.microsoft.com/office/powerpoint/2010/main" val="339492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F018-34DC-C6FE-68BF-72BE17AFCE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031FB4-B538-F1C6-493E-20B248D85C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8C4DF2-887C-FE73-90F1-A6DDDED3BF32}"/>
              </a:ext>
            </a:extLst>
          </p:cNvPr>
          <p:cNvSpPr>
            <a:spLocks noGrp="1"/>
          </p:cNvSpPr>
          <p:nvPr>
            <p:ph type="dt" sz="half" idx="10"/>
          </p:nvPr>
        </p:nvSpPr>
        <p:spPr/>
        <p:txBody>
          <a:bodyPr/>
          <a:lstStyle/>
          <a:p>
            <a:fld id="{A8889F87-10B0-4BE7-8234-8D2A0A62C74B}" type="datetime1">
              <a:rPr lang="en-US" smtClean="0"/>
              <a:t>9/30/2023</a:t>
            </a:fld>
            <a:endParaRPr lang="en-US"/>
          </a:p>
        </p:txBody>
      </p:sp>
      <p:sp>
        <p:nvSpPr>
          <p:cNvPr id="5" name="Footer Placeholder 4">
            <a:extLst>
              <a:ext uri="{FF2B5EF4-FFF2-40B4-BE49-F238E27FC236}">
                <a16:creationId xmlns:a16="http://schemas.microsoft.com/office/drawing/2014/main" id="{4E3674A5-7710-D693-9D32-9865FECC6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5BC24-C50D-CAD4-68F2-E7C686E833C5}"/>
              </a:ext>
            </a:extLst>
          </p:cNvPr>
          <p:cNvSpPr>
            <a:spLocks noGrp="1"/>
          </p:cNvSpPr>
          <p:nvPr>
            <p:ph type="sldNum" sz="quarter" idx="12"/>
          </p:nvPr>
        </p:nvSpPr>
        <p:spPr/>
        <p:txBody>
          <a:bodyPr/>
          <a:lstStyle/>
          <a:p>
            <a:fld id="{1BE516D5-F323-4D1C-AABE-451BF210CAEF}" type="slidenum">
              <a:rPr lang="en-US" smtClean="0"/>
              <a:t>‹#›</a:t>
            </a:fld>
            <a:endParaRPr lang="en-US"/>
          </a:p>
        </p:txBody>
      </p:sp>
      <p:pic>
        <p:nvPicPr>
          <p:cNvPr id="7" name="Google Shape;106;p26">
            <a:extLst>
              <a:ext uri="{FF2B5EF4-FFF2-40B4-BE49-F238E27FC236}">
                <a16:creationId xmlns:a16="http://schemas.microsoft.com/office/drawing/2014/main" id="{AFB9DDF9-B309-AC7D-0110-0CC0967E022E}"/>
              </a:ext>
            </a:extLst>
          </p:cNvPr>
          <p:cNvPicPr preferRelativeResize="0"/>
          <p:nvPr userDrawn="1"/>
        </p:nvPicPr>
        <p:blipFill>
          <a:blip r:embed="rId2">
            <a:alphaModFix/>
          </a:blip>
          <a:stretch>
            <a:fillRect/>
          </a:stretch>
        </p:blipFill>
        <p:spPr>
          <a:xfrm>
            <a:off x="50213" y="6268554"/>
            <a:ext cx="676275" cy="586090"/>
          </a:xfrm>
          <a:prstGeom prst="rect">
            <a:avLst/>
          </a:prstGeom>
          <a:noFill/>
          <a:ln>
            <a:noFill/>
          </a:ln>
        </p:spPr>
      </p:pic>
      <p:sp>
        <p:nvSpPr>
          <p:cNvPr id="9" name="TextBox 8">
            <a:extLst>
              <a:ext uri="{FF2B5EF4-FFF2-40B4-BE49-F238E27FC236}">
                <a16:creationId xmlns:a16="http://schemas.microsoft.com/office/drawing/2014/main" id="{F8326475-B7F8-494B-0E1D-626B6E5E1636}"/>
              </a:ext>
            </a:extLst>
          </p:cNvPr>
          <p:cNvSpPr txBox="1">
            <a:spLocks noChangeAspect="1"/>
          </p:cNvSpPr>
          <p:nvPr userDrawn="1"/>
        </p:nvSpPr>
        <p:spPr>
          <a:xfrm>
            <a:off x="10093261" y="230188"/>
            <a:ext cx="1871281" cy="719723"/>
          </a:xfrm>
          <a:prstGeom prst="rect">
            <a:avLst/>
          </a:prstGeom>
          <a:blipFill>
            <a:blip r:embed="rId3"/>
            <a:stretch>
              <a:fillRect/>
            </a:stretch>
          </a:blipFill>
        </p:spPr>
        <p:txBody>
          <a:bodyPr wrap="square" rtlCol="0">
            <a:spAutoFit/>
          </a:bodyPr>
          <a:lstStyle/>
          <a:p>
            <a:endParaRPr lang="en-US"/>
          </a:p>
        </p:txBody>
      </p:sp>
    </p:spTree>
    <p:extLst>
      <p:ext uri="{BB962C8B-B14F-4D97-AF65-F5344CB8AC3E}">
        <p14:creationId xmlns:p14="http://schemas.microsoft.com/office/powerpoint/2010/main" val="72887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67B41-52C7-C262-0F43-B9CF2319379F}"/>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B3998801-1ACA-23A5-0D92-D5979EC24B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CA5BF8-7707-3269-628B-4AD604DC2B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EB9C23-7FC4-6FEE-0CF2-C2C36ACD2E3F}"/>
              </a:ext>
            </a:extLst>
          </p:cNvPr>
          <p:cNvSpPr>
            <a:spLocks noGrp="1"/>
          </p:cNvSpPr>
          <p:nvPr>
            <p:ph type="dt" sz="half" idx="10"/>
          </p:nvPr>
        </p:nvSpPr>
        <p:spPr/>
        <p:txBody>
          <a:bodyPr/>
          <a:lstStyle/>
          <a:p>
            <a:fld id="{275FBBE8-79C3-4CA8-85BA-4911D66E1BC9}" type="datetime1">
              <a:rPr lang="en-US" smtClean="0"/>
              <a:t>9/30/2023</a:t>
            </a:fld>
            <a:endParaRPr lang="en-US"/>
          </a:p>
        </p:txBody>
      </p:sp>
      <p:sp>
        <p:nvSpPr>
          <p:cNvPr id="6" name="Footer Placeholder 5">
            <a:extLst>
              <a:ext uri="{FF2B5EF4-FFF2-40B4-BE49-F238E27FC236}">
                <a16:creationId xmlns:a16="http://schemas.microsoft.com/office/drawing/2014/main" id="{B7419CEE-C4B8-FFCF-D0B6-8A46CE3298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4499E-6CD7-7437-07DF-8E3444ECA61B}"/>
              </a:ext>
            </a:extLst>
          </p:cNvPr>
          <p:cNvSpPr>
            <a:spLocks noGrp="1"/>
          </p:cNvSpPr>
          <p:nvPr>
            <p:ph type="sldNum" sz="quarter" idx="12"/>
          </p:nvPr>
        </p:nvSpPr>
        <p:spPr/>
        <p:txBody>
          <a:bodyPr/>
          <a:lstStyle/>
          <a:p>
            <a:fld id="{1BE516D5-F323-4D1C-AABE-451BF210CAEF}" type="slidenum">
              <a:rPr lang="en-US" smtClean="0"/>
              <a:t>‹#›</a:t>
            </a:fld>
            <a:endParaRPr lang="en-US"/>
          </a:p>
        </p:txBody>
      </p:sp>
      <p:pic>
        <p:nvPicPr>
          <p:cNvPr id="8" name="Google Shape;106;p26">
            <a:extLst>
              <a:ext uri="{FF2B5EF4-FFF2-40B4-BE49-F238E27FC236}">
                <a16:creationId xmlns:a16="http://schemas.microsoft.com/office/drawing/2014/main" id="{34404D35-EA19-EB8E-F4C5-8943E91CB62B}"/>
              </a:ext>
            </a:extLst>
          </p:cNvPr>
          <p:cNvPicPr preferRelativeResize="0"/>
          <p:nvPr userDrawn="1"/>
        </p:nvPicPr>
        <p:blipFill>
          <a:blip r:embed="rId2">
            <a:alphaModFix/>
          </a:blip>
          <a:stretch>
            <a:fillRect/>
          </a:stretch>
        </p:blipFill>
        <p:spPr>
          <a:xfrm>
            <a:off x="50213" y="6268554"/>
            <a:ext cx="676275" cy="586090"/>
          </a:xfrm>
          <a:prstGeom prst="rect">
            <a:avLst/>
          </a:prstGeom>
          <a:noFill/>
          <a:ln>
            <a:noFill/>
          </a:ln>
        </p:spPr>
      </p:pic>
      <p:sp>
        <p:nvSpPr>
          <p:cNvPr id="10" name="TextBox 9">
            <a:extLst>
              <a:ext uri="{FF2B5EF4-FFF2-40B4-BE49-F238E27FC236}">
                <a16:creationId xmlns:a16="http://schemas.microsoft.com/office/drawing/2014/main" id="{D08F8344-4DB7-87D3-EBAA-AE5F59D1C218}"/>
              </a:ext>
            </a:extLst>
          </p:cNvPr>
          <p:cNvSpPr txBox="1">
            <a:spLocks noChangeAspect="1"/>
          </p:cNvSpPr>
          <p:nvPr userDrawn="1"/>
        </p:nvSpPr>
        <p:spPr>
          <a:xfrm>
            <a:off x="10093261" y="230188"/>
            <a:ext cx="1871281" cy="719723"/>
          </a:xfrm>
          <a:prstGeom prst="rect">
            <a:avLst/>
          </a:prstGeom>
          <a:blipFill>
            <a:blip r:embed="rId3"/>
            <a:stretch>
              <a:fillRect/>
            </a:stretch>
          </a:blipFill>
        </p:spPr>
        <p:txBody>
          <a:bodyPr wrap="square" rtlCol="0">
            <a:spAutoFit/>
          </a:bodyPr>
          <a:lstStyle/>
          <a:p>
            <a:endParaRPr lang="en-US"/>
          </a:p>
        </p:txBody>
      </p:sp>
    </p:spTree>
    <p:extLst>
      <p:ext uri="{BB962C8B-B14F-4D97-AF65-F5344CB8AC3E}">
        <p14:creationId xmlns:p14="http://schemas.microsoft.com/office/powerpoint/2010/main" val="421787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CB115-9D0D-33E7-09DE-C5C61BF1314F}"/>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65B0DB20-3D5B-AD70-D9F4-A7A0A275D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44DC4-1997-B18B-9111-B050FDC36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96E6B-6447-F2E2-185E-E7ED7392A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266088-E139-11FA-C9CA-481D868989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70932C-6939-8D8A-067C-EF358535DE94}"/>
              </a:ext>
            </a:extLst>
          </p:cNvPr>
          <p:cNvSpPr>
            <a:spLocks noGrp="1"/>
          </p:cNvSpPr>
          <p:nvPr>
            <p:ph type="dt" sz="half" idx="10"/>
          </p:nvPr>
        </p:nvSpPr>
        <p:spPr/>
        <p:txBody>
          <a:bodyPr/>
          <a:lstStyle/>
          <a:p>
            <a:fld id="{9C160E87-2FE6-4930-BDE2-E5D6C0E29243}" type="datetime1">
              <a:rPr lang="en-US" smtClean="0"/>
              <a:t>9/30/2023</a:t>
            </a:fld>
            <a:endParaRPr lang="en-US"/>
          </a:p>
        </p:txBody>
      </p:sp>
      <p:sp>
        <p:nvSpPr>
          <p:cNvPr id="8" name="Footer Placeholder 7">
            <a:extLst>
              <a:ext uri="{FF2B5EF4-FFF2-40B4-BE49-F238E27FC236}">
                <a16:creationId xmlns:a16="http://schemas.microsoft.com/office/drawing/2014/main" id="{D5576FF2-8AE6-C3D8-7D39-BFC8845A4E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C55E5B-E252-3630-2F6D-64ACAAD1AE7B}"/>
              </a:ext>
            </a:extLst>
          </p:cNvPr>
          <p:cNvSpPr>
            <a:spLocks noGrp="1"/>
          </p:cNvSpPr>
          <p:nvPr>
            <p:ph type="sldNum" sz="quarter" idx="12"/>
          </p:nvPr>
        </p:nvSpPr>
        <p:spPr/>
        <p:txBody>
          <a:bodyPr/>
          <a:lstStyle/>
          <a:p>
            <a:fld id="{1BE516D5-F323-4D1C-AABE-451BF210CAEF}" type="slidenum">
              <a:rPr lang="en-US" smtClean="0"/>
              <a:t>‹#›</a:t>
            </a:fld>
            <a:endParaRPr lang="en-US"/>
          </a:p>
        </p:txBody>
      </p:sp>
      <p:pic>
        <p:nvPicPr>
          <p:cNvPr id="10" name="Google Shape;106;p26">
            <a:extLst>
              <a:ext uri="{FF2B5EF4-FFF2-40B4-BE49-F238E27FC236}">
                <a16:creationId xmlns:a16="http://schemas.microsoft.com/office/drawing/2014/main" id="{03BDA631-09A4-BB2E-E87B-5E760C2974D6}"/>
              </a:ext>
            </a:extLst>
          </p:cNvPr>
          <p:cNvPicPr preferRelativeResize="0"/>
          <p:nvPr userDrawn="1"/>
        </p:nvPicPr>
        <p:blipFill>
          <a:blip r:embed="rId2">
            <a:alphaModFix/>
          </a:blip>
          <a:stretch>
            <a:fillRect/>
          </a:stretch>
        </p:blipFill>
        <p:spPr>
          <a:xfrm>
            <a:off x="50213" y="6268554"/>
            <a:ext cx="676275" cy="586090"/>
          </a:xfrm>
          <a:prstGeom prst="rect">
            <a:avLst/>
          </a:prstGeom>
          <a:noFill/>
          <a:ln>
            <a:noFill/>
          </a:ln>
        </p:spPr>
      </p:pic>
      <p:sp>
        <p:nvSpPr>
          <p:cNvPr id="12" name="TextBox 11">
            <a:extLst>
              <a:ext uri="{FF2B5EF4-FFF2-40B4-BE49-F238E27FC236}">
                <a16:creationId xmlns:a16="http://schemas.microsoft.com/office/drawing/2014/main" id="{BEE005F2-D4BD-5386-0DD3-4A0D2B0C6CAA}"/>
              </a:ext>
            </a:extLst>
          </p:cNvPr>
          <p:cNvSpPr txBox="1">
            <a:spLocks noChangeAspect="1"/>
          </p:cNvSpPr>
          <p:nvPr userDrawn="1"/>
        </p:nvSpPr>
        <p:spPr>
          <a:xfrm>
            <a:off x="10093261" y="230188"/>
            <a:ext cx="1871281" cy="719723"/>
          </a:xfrm>
          <a:prstGeom prst="rect">
            <a:avLst/>
          </a:prstGeom>
          <a:blipFill>
            <a:blip r:embed="rId3"/>
            <a:stretch>
              <a:fillRect/>
            </a:stretch>
          </a:blipFill>
        </p:spPr>
        <p:txBody>
          <a:bodyPr wrap="square" rtlCol="0">
            <a:spAutoFit/>
          </a:bodyPr>
          <a:lstStyle/>
          <a:p>
            <a:endParaRPr lang="en-US"/>
          </a:p>
        </p:txBody>
      </p:sp>
    </p:spTree>
    <p:extLst>
      <p:ext uri="{BB962C8B-B14F-4D97-AF65-F5344CB8AC3E}">
        <p14:creationId xmlns:p14="http://schemas.microsoft.com/office/powerpoint/2010/main" val="154728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BF18-5C3F-FF2F-1841-FF39F2DF05B0}"/>
              </a:ext>
            </a:extLst>
          </p:cNvPr>
          <p:cNvSpPr>
            <a:spLocks noGrp="1"/>
          </p:cNvSpPr>
          <p:nvPr>
            <p:ph type="title"/>
          </p:nvPr>
        </p:nvSpPr>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B24D7A5C-E576-C380-9DC3-3C7760B76C4D}"/>
              </a:ext>
            </a:extLst>
          </p:cNvPr>
          <p:cNvSpPr>
            <a:spLocks noGrp="1"/>
          </p:cNvSpPr>
          <p:nvPr>
            <p:ph type="dt" sz="half" idx="10"/>
          </p:nvPr>
        </p:nvSpPr>
        <p:spPr/>
        <p:txBody>
          <a:bodyPr/>
          <a:lstStyle/>
          <a:p>
            <a:fld id="{EB4995DB-5432-4DB0-A26D-7C2D0CCE7E1E}" type="datetime1">
              <a:rPr lang="en-US" smtClean="0"/>
              <a:t>9/30/2023</a:t>
            </a:fld>
            <a:endParaRPr lang="en-US"/>
          </a:p>
        </p:txBody>
      </p:sp>
      <p:sp>
        <p:nvSpPr>
          <p:cNvPr id="4" name="Footer Placeholder 3">
            <a:extLst>
              <a:ext uri="{FF2B5EF4-FFF2-40B4-BE49-F238E27FC236}">
                <a16:creationId xmlns:a16="http://schemas.microsoft.com/office/drawing/2014/main" id="{B73C64CE-20C9-3208-326B-E834DA0B6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E0E6D-96A6-E16C-CB09-BC7C5AB285DD}"/>
              </a:ext>
            </a:extLst>
          </p:cNvPr>
          <p:cNvSpPr>
            <a:spLocks noGrp="1"/>
          </p:cNvSpPr>
          <p:nvPr>
            <p:ph type="sldNum" sz="quarter" idx="12"/>
          </p:nvPr>
        </p:nvSpPr>
        <p:spPr/>
        <p:txBody>
          <a:bodyPr/>
          <a:lstStyle/>
          <a:p>
            <a:fld id="{1BE516D5-F323-4D1C-AABE-451BF210CAEF}" type="slidenum">
              <a:rPr lang="en-US" smtClean="0"/>
              <a:t>‹#›</a:t>
            </a:fld>
            <a:endParaRPr lang="en-US"/>
          </a:p>
        </p:txBody>
      </p:sp>
      <p:pic>
        <p:nvPicPr>
          <p:cNvPr id="6" name="Google Shape;106;p26">
            <a:extLst>
              <a:ext uri="{FF2B5EF4-FFF2-40B4-BE49-F238E27FC236}">
                <a16:creationId xmlns:a16="http://schemas.microsoft.com/office/drawing/2014/main" id="{0C8AEF5D-7083-70B0-6DE8-2CAB22A9D39D}"/>
              </a:ext>
            </a:extLst>
          </p:cNvPr>
          <p:cNvPicPr preferRelativeResize="0"/>
          <p:nvPr userDrawn="1"/>
        </p:nvPicPr>
        <p:blipFill>
          <a:blip r:embed="rId2">
            <a:alphaModFix/>
          </a:blip>
          <a:stretch>
            <a:fillRect/>
          </a:stretch>
        </p:blipFill>
        <p:spPr>
          <a:xfrm>
            <a:off x="50213" y="6268554"/>
            <a:ext cx="676275" cy="586090"/>
          </a:xfrm>
          <a:prstGeom prst="rect">
            <a:avLst/>
          </a:prstGeom>
          <a:noFill/>
          <a:ln>
            <a:noFill/>
          </a:ln>
        </p:spPr>
      </p:pic>
      <p:sp>
        <p:nvSpPr>
          <p:cNvPr id="8" name="TextBox 7">
            <a:extLst>
              <a:ext uri="{FF2B5EF4-FFF2-40B4-BE49-F238E27FC236}">
                <a16:creationId xmlns:a16="http://schemas.microsoft.com/office/drawing/2014/main" id="{634168E4-D245-A773-1D26-5E406963B224}"/>
              </a:ext>
            </a:extLst>
          </p:cNvPr>
          <p:cNvSpPr txBox="1">
            <a:spLocks noChangeAspect="1"/>
          </p:cNvSpPr>
          <p:nvPr userDrawn="1"/>
        </p:nvSpPr>
        <p:spPr>
          <a:xfrm>
            <a:off x="10093261" y="230188"/>
            <a:ext cx="1871281" cy="719723"/>
          </a:xfrm>
          <a:prstGeom prst="rect">
            <a:avLst/>
          </a:prstGeom>
          <a:blipFill>
            <a:blip r:embed="rId3"/>
            <a:stretch>
              <a:fillRect/>
            </a:stretch>
          </a:blipFill>
        </p:spPr>
        <p:txBody>
          <a:bodyPr wrap="square" rtlCol="0">
            <a:spAutoFit/>
          </a:bodyPr>
          <a:lstStyle/>
          <a:p>
            <a:endParaRPr lang="en-US"/>
          </a:p>
        </p:txBody>
      </p:sp>
    </p:spTree>
    <p:extLst>
      <p:ext uri="{BB962C8B-B14F-4D97-AF65-F5344CB8AC3E}">
        <p14:creationId xmlns:p14="http://schemas.microsoft.com/office/powerpoint/2010/main" val="400066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34FED5-DE25-AB0A-B47E-E828B8D377DE}"/>
              </a:ext>
            </a:extLst>
          </p:cNvPr>
          <p:cNvSpPr>
            <a:spLocks noGrp="1"/>
          </p:cNvSpPr>
          <p:nvPr>
            <p:ph type="dt" sz="half" idx="10"/>
          </p:nvPr>
        </p:nvSpPr>
        <p:spPr/>
        <p:txBody>
          <a:bodyPr/>
          <a:lstStyle/>
          <a:p>
            <a:fld id="{CB96752F-F127-41B3-AEB0-2D7047DAEB52}" type="datetime1">
              <a:rPr lang="en-US" smtClean="0"/>
              <a:t>9/30/2023</a:t>
            </a:fld>
            <a:endParaRPr lang="en-US"/>
          </a:p>
        </p:txBody>
      </p:sp>
      <p:sp>
        <p:nvSpPr>
          <p:cNvPr id="3" name="Footer Placeholder 2">
            <a:extLst>
              <a:ext uri="{FF2B5EF4-FFF2-40B4-BE49-F238E27FC236}">
                <a16:creationId xmlns:a16="http://schemas.microsoft.com/office/drawing/2014/main" id="{90E67441-F650-F75A-E652-D0A583DCF4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421EF-7619-59E1-626C-CC5855C9823D}"/>
              </a:ext>
            </a:extLst>
          </p:cNvPr>
          <p:cNvSpPr>
            <a:spLocks noGrp="1"/>
          </p:cNvSpPr>
          <p:nvPr>
            <p:ph type="sldNum" sz="quarter" idx="12"/>
          </p:nvPr>
        </p:nvSpPr>
        <p:spPr/>
        <p:txBody>
          <a:bodyPr/>
          <a:lstStyle/>
          <a:p>
            <a:fld id="{1BE516D5-F323-4D1C-AABE-451BF210CAEF}" type="slidenum">
              <a:rPr lang="en-US" smtClean="0"/>
              <a:t>‹#›</a:t>
            </a:fld>
            <a:endParaRPr lang="en-US"/>
          </a:p>
        </p:txBody>
      </p:sp>
      <p:pic>
        <p:nvPicPr>
          <p:cNvPr id="5" name="Google Shape;106;p26">
            <a:extLst>
              <a:ext uri="{FF2B5EF4-FFF2-40B4-BE49-F238E27FC236}">
                <a16:creationId xmlns:a16="http://schemas.microsoft.com/office/drawing/2014/main" id="{AC330DFE-54B7-2866-6173-AC329A441B81}"/>
              </a:ext>
            </a:extLst>
          </p:cNvPr>
          <p:cNvPicPr preferRelativeResize="0"/>
          <p:nvPr userDrawn="1"/>
        </p:nvPicPr>
        <p:blipFill>
          <a:blip r:embed="rId2">
            <a:alphaModFix/>
          </a:blip>
          <a:stretch>
            <a:fillRect/>
          </a:stretch>
        </p:blipFill>
        <p:spPr>
          <a:xfrm>
            <a:off x="50213" y="6268554"/>
            <a:ext cx="676275" cy="586090"/>
          </a:xfrm>
          <a:prstGeom prst="rect">
            <a:avLst/>
          </a:prstGeom>
          <a:noFill/>
          <a:ln>
            <a:noFill/>
          </a:ln>
        </p:spPr>
      </p:pic>
      <p:sp>
        <p:nvSpPr>
          <p:cNvPr id="7" name="TextBox 6">
            <a:extLst>
              <a:ext uri="{FF2B5EF4-FFF2-40B4-BE49-F238E27FC236}">
                <a16:creationId xmlns:a16="http://schemas.microsoft.com/office/drawing/2014/main" id="{85FF5750-8ADC-04E1-3E7F-546A9B05A762}"/>
              </a:ext>
            </a:extLst>
          </p:cNvPr>
          <p:cNvSpPr txBox="1">
            <a:spLocks noChangeAspect="1"/>
          </p:cNvSpPr>
          <p:nvPr userDrawn="1"/>
        </p:nvSpPr>
        <p:spPr>
          <a:xfrm>
            <a:off x="10093261" y="230188"/>
            <a:ext cx="1871281" cy="719723"/>
          </a:xfrm>
          <a:prstGeom prst="rect">
            <a:avLst/>
          </a:prstGeom>
          <a:blipFill>
            <a:blip r:embed="rId3"/>
            <a:stretch>
              <a:fillRect/>
            </a:stretch>
          </a:blipFill>
        </p:spPr>
        <p:txBody>
          <a:bodyPr wrap="square" rtlCol="0">
            <a:spAutoFit/>
          </a:bodyPr>
          <a:lstStyle/>
          <a:p>
            <a:endParaRPr lang="en-US"/>
          </a:p>
        </p:txBody>
      </p:sp>
    </p:spTree>
    <p:extLst>
      <p:ext uri="{BB962C8B-B14F-4D97-AF65-F5344CB8AC3E}">
        <p14:creationId xmlns:p14="http://schemas.microsoft.com/office/powerpoint/2010/main" val="150673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5A4A8-DAFE-1F07-8372-13B859C14F1E}"/>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E9747A88-E878-D0C3-6C77-42589F539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93B2B4-A026-C0BF-1430-BE23951FA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1A030-A8A9-F787-5525-9952732D4DDE}"/>
              </a:ext>
            </a:extLst>
          </p:cNvPr>
          <p:cNvSpPr>
            <a:spLocks noGrp="1"/>
          </p:cNvSpPr>
          <p:nvPr>
            <p:ph type="dt" sz="half" idx="10"/>
          </p:nvPr>
        </p:nvSpPr>
        <p:spPr/>
        <p:txBody>
          <a:bodyPr/>
          <a:lstStyle/>
          <a:p>
            <a:fld id="{A8444551-7E27-4853-9DD0-4D23D5180571}" type="datetime1">
              <a:rPr lang="en-US" smtClean="0"/>
              <a:t>9/30/2023</a:t>
            </a:fld>
            <a:endParaRPr lang="en-US"/>
          </a:p>
        </p:txBody>
      </p:sp>
      <p:sp>
        <p:nvSpPr>
          <p:cNvPr id="6" name="Footer Placeholder 5">
            <a:extLst>
              <a:ext uri="{FF2B5EF4-FFF2-40B4-BE49-F238E27FC236}">
                <a16:creationId xmlns:a16="http://schemas.microsoft.com/office/drawing/2014/main" id="{C5B56DD5-1A14-EF28-5DC9-8F6253688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E40CC-3F3B-A130-E747-E29F4656F428}"/>
              </a:ext>
            </a:extLst>
          </p:cNvPr>
          <p:cNvSpPr>
            <a:spLocks noGrp="1"/>
          </p:cNvSpPr>
          <p:nvPr>
            <p:ph type="sldNum" sz="quarter" idx="12"/>
          </p:nvPr>
        </p:nvSpPr>
        <p:spPr/>
        <p:txBody>
          <a:bodyPr/>
          <a:lstStyle/>
          <a:p>
            <a:fld id="{1BE516D5-F323-4D1C-AABE-451BF210CAEF}" type="slidenum">
              <a:rPr lang="en-US" smtClean="0"/>
              <a:t>‹#›</a:t>
            </a:fld>
            <a:endParaRPr lang="en-US"/>
          </a:p>
        </p:txBody>
      </p:sp>
      <p:pic>
        <p:nvPicPr>
          <p:cNvPr id="8" name="Google Shape;106;p26">
            <a:extLst>
              <a:ext uri="{FF2B5EF4-FFF2-40B4-BE49-F238E27FC236}">
                <a16:creationId xmlns:a16="http://schemas.microsoft.com/office/drawing/2014/main" id="{39663890-CA0F-E8DD-F7FD-58E87C6F304A}"/>
              </a:ext>
            </a:extLst>
          </p:cNvPr>
          <p:cNvPicPr preferRelativeResize="0"/>
          <p:nvPr userDrawn="1"/>
        </p:nvPicPr>
        <p:blipFill>
          <a:blip r:embed="rId2">
            <a:alphaModFix/>
          </a:blip>
          <a:stretch>
            <a:fillRect/>
          </a:stretch>
        </p:blipFill>
        <p:spPr>
          <a:xfrm>
            <a:off x="50213" y="6268554"/>
            <a:ext cx="676275" cy="586090"/>
          </a:xfrm>
          <a:prstGeom prst="rect">
            <a:avLst/>
          </a:prstGeom>
          <a:noFill/>
          <a:ln>
            <a:noFill/>
          </a:ln>
        </p:spPr>
      </p:pic>
      <p:sp>
        <p:nvSpPr>
          <p:cNvPr id="10" name="TextBox 9">
            <a:extLst>
              <a:ext uri="{FF2B5EF4-FFF2-40B4-BE49-F238E27FC236}">
                <a16:creationId xmlns:a16="http://schemas.microsoft.com/office/drawing/2014/main" id="{28B7320A-2931-DED5-536E-7267A1B7B01A}"/>
              </a:ext>
            </a:extLst>
          </p:cNvPr>
          <p:cNvSpPr txBox="1">
            <a:spLocks noChangeAspect="1"/>
          </p:cNvSpPr>
          <p:nvPr userDrawn="1"/>
        </p:nvSpPr>
        <p:spPr>
          <a:xfrm>
            <a:off x="10093261" y="230188"/>
            <a:ext cx="1871281" cy="719723"/>
          </a:xfrm>
          <a:prstGeom prst="rect">
            <a:avLst/>
          </a:prstGeom>
          <a:blipFill>
            <a:blip r:embed="rId3"/>
            <a:stretch>
              <a:fillRect/>
            </a:stretch>
          </a:blipFill>
        </p:spPr>
        <p:txBody>
          <a:bodyPr wrap="square" rtlCol="0">
            <a:spAutoFit/>
          </a:bodyPr>
          <a:lstStyle/>
          <a:p>
            <a:endParaRPr lang="en-US"/>
          </a:p>
        </p:txBody>
      </p:sp>
    </p:spTree>
    <p:extLst>
      <p:ext uri="{BB962C8B-B14F-4D97-AF65-F5344CB8AC3E}">
        <p14:creationId xmlns:p14="http://schemas.microsoft.com/office/powerpoint/2010/main" val="104815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51A4F-E7EE-7FB9-8718-D7BAAF362D0E}"/>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C99EF536-F612-E6DD-5559-337AFDBB1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8CDB93-72EA-EBA7-E9F7-771D41DC1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A75C9-A2F5-9C13-D58A-457BF22C8D81}"/>
              </a:ext>
            </a:extLst>
          </p:cNvPr>
          <p:cNvSpPr>
            <a:spLocks noGrp="1"/>
          </p:cNvSpPr>
          <p:nvPr>
            <p:ph type="dt" sz="half" idx="10"/>
          </p:nvPr>
        </p:nvSpPr>
        <p:spPr/>
        <p:txBody>
          <a:bodyPr/>
          <a:lstStyle/>
          <a:p>
            <a:fld id="{1A706057-CA82-4C65-8E40-8295BD63FF9C}" type="datetime1">
              <a:rPr lang="en-US" smtClean="0"/>
              <a:t>9/30/2023</a:t>
            </a:fld>
            <a:endParaRPr lang="en-US"/>
          </a:p>
        </p:txBody>
      </p:sp>
      <p:sp>
        <p:nvSpPr>
          <p:cNvPr id="6" name="Footer Placeholder 5">
            <a:extLst>
              <a:ext uri="{FF2B5EF4-FFF2-40B4-BE49-F238E27FC236}">
                <a16:creationId xmlns:a16="http://schemas.microsoft.com/office/drawing/2014/main" id="{0E78B06E-B28E-5048-4F12-2943A738D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B80CE-0307-3159-66B3-CD35CFE387B3}"/>
              </a:ext>
            </a:extLst>
          </p:cNvPr>
          <p:cNvSpPr>
            <a:spLocks noGrp="1"/>
          </p:cNvSpPr>
          <p:nvPr>
            <p:ph type="sldNum" sz="quarter" idx="12"/>
          </p:nvPr>
        </p:nvSpPr>
        <p:spPr/>
        <p:txBody>
          <a:bodyPr/>
          <a:lstStyle/>
          <a:p>
            <a:fld id="{1BE516D5-F323-4D1C-AABE-451BF210CAEF}" type="slidenum">
              <a:rPr lang="en-US" smtClean="0"/>
              <a:t>‹#›</a:t>
            </a:fld>
            <a:endParaRPr lang="en-US"/>
          </a:p>
        </p:txBody>
      </p:sp>
      <p:pic>
        <p:nvPicPr>
          <p:cNvPr id="8" name="Google Shape;106;p26">
            <a:extLst>
              <a:ext uri="{FF2B5EF4-FFF2-40B4-BE49-F238E27FC236}">
                <a16:creationId xmlns:a16="http://schemas.microsoft.com/office/drawing/2014/main" id="{75E8F078-68D1-C31F-06D7-1D1B9D241F8E}"/>
              </a:ext>
            </a:extLst>
          </p:cNvPr>
          <p:cNvPicPr preferRelativeResize="0"/>
          <p:nvPr userDrawn="1"/>
        </p:nvPicPr>
        <p:blipFill>
          <a:blip r:embed="rId2">
            <a:alphaModFix/>
          </a:blip>
          <a:stretch>
            <a:fillRect/>
          </a:stretch>
        </p:blipFill>
        <p:spPr>
          <a:xfrm>
            <a:off x="50213" y="6268554"/>
            <a:ext cx="676275" cy="586090"/>
          </a:xfrm>
          <a:prstGeom prst="rect">
            <a:avLst/>
          </a:prstGeom>
          <a:noFill/>
          <a:ln>
            <a:noFill/>
          </a:ln>
        </p:spPr>
      </p:pic>
      <p:sp>
        <p:nvSpPr>
          <p:cNvPr id="10" name="TextBox 9">
            <a:extLst>
              <a:ext uri="{FF2B5EF4-FFF2-40B4-BE49-F238E27FC236}">
                <a16:creationId xmlns:a16="http://schemas.microsoft.com/office/drawing/2014/main" id="{087FBDDC-0629-BA50-F2BB-8D20CD8DCFB0}"/>
              </a:ext>
            </a:extLst>
          </p:cNvPr>
          <p:cNvSpPr txBox="1">
            <a:spLocks noChangeAspect="1"/>
          </p:cNvSpPr>
          <p:nvPr userDrawn="1"/>
        </p:nvSpPr>
        <p:spPr>
          <a:xfrm>
            <a:off x="10093261" y="230188"/>
            <a:ext cx="1871281" cy="719723"/>
          </a:xfrm>
          <a:prstGeom prst="rect">
            <a:avLst/>
          </a:prstGeom>
          <a:blipFill>
            <a:blip r:embed="rId3"/>
            <a:stretch>
              <a:fillRect/>
            </a:stretch>
          </a:blipFill>
        </p:spPr>
        <p:txBody>
          <a:bodyPr wrap="square" rtlCol="0">
            <a:spAutoFit/>
          </a:bodyPr>
          <a:lstStyle/>
          <a:p>
            <a:endParaRPr lang="en-US"/>
          </a:p>
        </p:txBody>
      </p:sp>
    </p:spTree>
    <p:extLst>
      <p:ext uri="{BB962C8B-B14F-4D97-AF65-F5344CB8AC3E}">
        <p14:creationId xmlns:p14="http://schemas.microsoft.com/office/powerpoint/2010/main" val="980869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91D3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46325-356A-6CEC-4670-821F93AD01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0D9ED7-F267-668B-740E-AD0D97165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F9B2D-20FE-07F5-3155-8F2B264918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F7922-640B-425C-84B0-669397E4028F}" type="datetime1">
              <a:rPr lang="en-US" smtClean="0"/>
              <a:t>9/30/2023</a:t>
            </a:fld>
            <a:endParaRPr lang="en-US"/>
          </a:p>
        </p:txBody>
      </p:sp>
      <p:sp>
        <p:nvSpPr>
          <p:cNvPr id="5" name="Footer Placeholder 4">
            <a:extLst>
              <a:ext uri="{FF2B5EF4-FFF2-40B4-BE49-F238E27FC236}">
                <a16:creationId xmlns:a16="http://schemas.microsoft.com/office/drawing/2014/main" id="{C919E746-110E-7C70-F974-3AD2009EF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C4071C-50F7-C32C-42EC-763875479C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516D5-F323-4D1C-AABE-451BF210CAEF}" type="slidenum">
              <a:rPr lang="en-US" smtClean="0"/>
              <a:t>‹#›</a:t>
            </a:fld>
            <a:endParaRPr lang="en-US"/>
          </a:p>
        </p:txBody>
      </p:sp>
    </p:spTree>
    <p:extLst>
      <p:ext uri="{BB962C8B-B14F-4D97-AF65-F5344CB8AC3E}">
        <p14:creationId xmlns:p14="http://schemas.microsoft.com/office/powerpoint/2010/main" val="13069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forms.gle/7eA9rw4oK9pEYL3y5"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hyperlink" Target="https://www.usu.edu/physics/gas/index" TargetMode="External"/><Relationship Id="rId3" Type="http://schemas.openxmlformats.org/officeDocument/2006/relationships/hyperlink" Target="https://sam.gov/opp/af7a902af95e4a7dac75d8712dc189ab/view" TargetMode="External"/><Relationship Id="rId7" Type="http://schemas.openxmlformats.org/officeDocument/2006/relationships/hyperlink" Target="https://fprime.jpl.nasa.gov/" TargetMode="External"/><Relationship Id="rId2" Type="http://schemas.openxmlformats.org/officeDocument/2006/relationships/hyperlink" Target="https://www.nasa.gov/content/about-cubesat-launch-initiative" TargetMode="External"/><Relationship Id="rId1" Type="http://schemas.openxmlformats.org/officeDocument/2006/relationships/slideLayout" Target="../slideLayouts/slideLayout2.xml"/><Relationship Id="rId6" Type="http://schemas.openxmlformats.org/officeDocument/2006/relationships/hyperlink" Target="https://science.nasa.gov/science-red/s3fs-public/atoms/files/2020-2024%20Science.pdf" TargetMode="External"/><Relationship Id="rId5" Type="http://schemas.openxmlformats.org/officeDocument/2006/relationships/hyperlink" Target="https://www.nasa.gov/sites/default/files/atoms/files/nasa-strategy-for-stem-2020-23-508.pdf" TargetMode="External"/><Relationship Id="rId4" Type="http://schemas.openxmlformats.org/officeDocument/2006/relationships/hyperlink" Target="https://www.nasa.gov/sites/default/files/atoms/files/2022_nasa_strategic_plan.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262C-88DF-F326-D697-0DA6D06D9E34}"/>
              </a:ext>
            </a:extLst>
          </p:cNvPr>
          <p:cNvSpPr>
            <a:spLocks noGrp="1"/>
          </p:cNvSpPr>
          <p:nvPr>
            <p:ph type="ctrTitle"/>
          </p:nvPr>
        </p:nvSpPr>
        <p:spPr>
          <a:xfrm>
            <a:off x="1198484" y="3682711"/>
            <a:ext cx="9795030" cy="1165093"/>
          </a:xfrm>
        </p:spPr>
        <p:txBody>
          <a:bodyPr>
            <a:normAutofit/>
          </a:bodyPr>
          <a:lstStyle/>
          <a:p>
            <a:r>
              <a:rPr lang="en-US" sz="3600" b="1">
                <a:solidFill>
                  <a:schemeClr val="bg1"/>
                </a:solidFill>
                <a:latin typeface="Arial"/>
                <a:cs typeface="Arial"/>
              </a:rPr>
              <a:t>GASRATS Merit Review</a:t>
            </a:r>
            <a:endParaRPr lang="en-US"/>
          </a:p>
        </p:txBody>
      </p:sp>
      <p:pic>
        <p:nvPicPr>
          <p:cNvPr id="5" name="Picture 4" descr="Logo&#10;&#10;Description automatically generated">
            <a:extLst>
              <a:ext uri="{FF2B5EF4-FFF2-40B4-BE49-F238E27FC236}">
                <a16:creationId xmlns:a16="http://schemas.microsoft.com/office/drawing/2014/main" id="{41343607-0E28-47D7-77C2-6F1A0E182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481" y="743186"/>
            <a:ext cx="7095036" cy="2719173"/>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0C50F969-ACF4-1986-F305-1F9D9C4F9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392" y="6130640"/>
            <a:ext cx="2305214" cy="496558"/>
          </a:xfrm>
          <a:prstGeom prst="rect">
            <a:avLst/>
          </a:prstGeom>
        </p:spPr>
      </p:pic>
      <p:sp>
        <p:nvSpPr>
          <p:cNvPr id="3" name="TextBox 2">
            <a:extLst>
              <a:ext uri="{FF2B5EF4-FFF2-40B4-BE49-F238E27FC236}">
                <a16:creationId xmlns:a16="http://schemas.microsoft.com/office/drawing/2014/main" id="{E27E66BA-EABC-436E-5650-941FEC7DC069}"/>
              </a:ext>
            </a:extLst>
          </p:cNvPr>
          <p:cNvSpPr txBox="1"/>
          <p:nvPr/>
        </p:nvSpPr>
        <p:spPr>
          <a:xfrm>
            <a:off x="1198484" y="5068156"/>
            <a:ext cx="9795030" cy="369332"/>
          </a:xfrm>
          <a:prstGeom prst="rect">
            <a:avLst/>
          </a:prstGeom>
          <a:noFill/>
        </p:spPr>
        <p:txBody>
          <a:bodyPr wrap="square" lIns="91440" tIns="45720" rIns="91440" bIns="45720" rtlCol="0" anchor="t">
            <a:spAutoFit/>
          </a:bodyPr>
          <a:lstStyle/>
          <a:p>
            <a:pPr algn="ctr"/>
            <a:r>
              <a:rPr lang="en-US"/>
              <a:t>Presented by: Carter Page, Tyler Day, Bella Nielsen</a:t>
            </a:r>
          </a:p>
        </p:txBody>
      </p:sp>
      <p:sp>
        <p:nvSpPr>
          <p:cNvPr id="4" name="TextBox 3">
            <a:extLst>
              <a:ext uri="{FF2B5EF4-FFF2-40B4-BE49-F238E27FC236}">
                <a16:creationId xmlns:a16="http://schemas.microsoft.com/office/drawing/2014/main" id="{D35EAF59-11EF-9ABC-1FDA-19A5AE962629}"/>
              </a:ext>
            </a:extLst>
          </p:cNvPr>
          <p:cNvSpPr txBox="1"/>
          <p:nvPr/>
        </p:nvSpPr>
        <p:spPr>
          <a:xfrm>
            <a:off x="4637842" y="5451839"/>
            <a:ext cx="2916314" cy="369332"/>
          </a:xfrm>
          <a:prstGeom prst="rect">
            <a:avLst/>
          </a:prstGeom>
          <a:noFill/>
        </p:spPr>
        <p:txBody>
          <a:bodyPr wrap="square" lIns="91440" tIns="45720" rIns="91440" bIns="45720" rtlCol="0" anchor="t">
            <a:spAutoFit/>
          </a:bodyPr>
          <a:lstStyle/>
          <a:p>
            <a:pPr algn="ctr"/>
            <a:r>
              <a:rPr lang="en-US"/>
              <a:t>Date: September 23, 2023</a:t>
            </a:r>
          </a:p>
        </p:txBody>
      </p:sp>
    </p:spTree>
    <p:extLst>
      <p:ext uri="{BB962C8B-B14F-4D97-AF65-F5344CB8AC3E}">
        <p14:creationId xmlns:p14="http://schemas.microsoft.com/office/powerpoint/2010/main" val="1756164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39F8-07BE-CDDE-DE89-EC4AC7900DCB}"/>
              </a:ext>
            </a:extLst>
          </p:cNvPr>
          <p:cNvSpPr>
            <a:spLocks noGrp="1"/>
          </p:cNvSpPr>
          <p:nvPr>
            <p:ph type="title"/>
          </p:nvPr>
        </p:nvSpPr>
        <p:spPr/>
        <p:txBody>
          <a:bodyPr/>
          <a:lstStyle/>
          <a:p>
            <a:r>
              <a:rPr lang="en-US">
                <a:cs typeface="Arial"/>
              </a:rPr>
              <a:t>Story Time</a:t>
            </a:r>
          </a:p>
        </p:txBody>
      </p:sp>
      <p:sp>
        <p:nvSpPr>
          <p:cNvPr id="3" name="Content Placeholder 2">
            <a:extLst>
              <a:ext uri="{FF2B5EF4-FFF2-40B4-BE49-F238E27FC236}">
                <a16:creationId xmlns:a16="http://schemas.microsoft.com/office/drawing/2014/main" id="{605CE509-96A3-5BBE-6308-3F663D993D5B}"/>
              </a:ext>
            </a:extLst>
          </p:cNvPr>
          <p:cNvSpPr>
            <a:spLocks noGrp="1"/>
          </p:cNvSpPr>
          <p:nvPr>
            <p:ph idx="1"/>
          </p:nvPr>
        </p:nvSpPr>
        <p:spPr/>
        <p:txBody>
          <a:bodyPr/>
          <a:lstStyle/>
          <a:p>
            <a:r>
              <a:rPr lang="en-US"/>
              <a:t>Power negative</a:t>
            </a:r>
          </a:p>
          <a:p>
            <a:r>
              <a:rPr lang="en-US"/>
              <a:t>Lack of opportunities for communications </a:t>
            </a:r>
          </a:p>
          <a:p>
            <a:endParaRPr lang="en-US"/>
          </a:p>
        </p:txBody>
      </p:sp>
      <p:sp>
        <p:nvSpPr>
          <p:cNvPr id="4" name="Slide Number Placeholder 3">
            <a:extLst>
              <a:ext uri="{FF2B5EF4-FFF2-40B4-BE49-F238E27FC236}">
                <a16:creationId xmlns:a16="http://schemas.microsoft.com/office/drawing/2014/main" id="{8CAC9C5D-B307-5309-7443-177D5D9BDA5A}"/>
              </a:ext>
            </a:extLst>
          </p:cNvPr>
          <p:cNvSpPr>
            <a:spLocks noGrp="1"/>
          </p:cNvSpPr>
          <p:nvPr>
            <p:ph type="sldNum" sz="quarter" idx="12"/>
          </p:nvPr>
        </p:nvSpPr>
        <p:spPr/>
        <p:txBody>
          <a:bodyPr/>
          <a:lstStyle/>
          <a:p>
            <a:fld id="{1BE516D5-F323-4D1C-AABE-451BF210CAEF}" type="slidenum">
              <a:rPr lang="en-US" smtClean="0"/>
              <a:t>10</a:t>
            </a:fld>
            <a:endParaRPr lang="en-US"/>
          </a:p>
        </p:txBody>
      </p:sp>
      <p:pic>
        <p:nvPicPr>
          <p:cNvPr id="3074" name="Picture 2" descr="A picture containing light&#10;&#10;Description automatically generated">
            <a:extLst>
              <a:ext uri="{FF2B5EF4-FFF2-40B4-BE49-F238E27FC236}">
                <a16:creationId xmlns:a16="http://schemas.microsoft.com/office/drawing/2014/main" id="{BE6E45F5-3586-AC0D-B9F4-9F998C5C2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486" y="2751766"/>
            <a:ext cx="10273027" cy="351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52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89FCE-62EC-181B-3D32-67CA540945EC}"/>
              </a:ext>
            </a:extLst>
          </p:cNvPr>
          <p:cNvSpPr>
            <a:spLocks noGrp="1"/>
          </p:cNvSpPr>
          <p:nvPr>
            <p:ph type="title"/>
          </p:nvPr>
        </p:nvSpPr>
        <p:spPr>
          <a:xfrm>
            <a:off x="838200" y="268709"/>
            <a:ext cx="10515600" cy="1338148"/>
          </a:xfrm>
        </p:spPr>
        <p:txBody>
          <a:bodyPr/>
          <a:lstStyle/>
          <a:p>
            <a:r>
              <a:rPr lang="en-US"/>
              <a:t>Antennas: What options exist?</a:t>
            </a:r>
          </a:p>
        </p:txBody>
      </p:sp>
      <p:sp>
        <p:nvSpPr>
          <p:cNvPr id="3" name="Content Placeholder 2">
            <a:extLst>
              <a:ext uri="{FF2B5EF4-FFF2-40B4-BE49-F238E27FC236}">
                <a16:creationId xmlns:a16="http://schemas.microsoft.com/office/drawing/2014/main" id="{9E2C9CD0-2372-7530-9FDC-935C638187AF}"/>
              </a:ext>
            </a:extLst>
          </p:cNvPr>
          <p:cNvSpPr>
            <a:spLocks noGrp="1"/>
          </p:cNvSpPr>
          <p:nvPr>
            <p:ph idx="1"/>
          </p:nvPr>
        </p:nvSpPr>
        <p:spPr>
          <a:xfrm>
            <a:off x="838200" y="1606857"/>
            <a:ext cx="5627914" cy="4570105"/>
          </a:xfrm>
        </p:spPr>
        <p:txBody>
          <a:bodyPr/>
          <a:lstStyle/>
          <a:p>
            <a:r>
              <a:rPr lang="en-US"/>
              <a:t>UHF deployable antenna</a:t>
            </a:r>
          </a:p>
          <a:p>
            <a:pPr lvl="1"/>
            <a:r>
              <a:rPr lang="en-US"/>
              <a:t>Does not sacrifice power generation</a:t>
            </a:r>
          </a:p>
          <a:p>
            <a:pPr lvl="1"/>
            <a:r>
              <a:rPr lang="en-US"/>
              <a:t>Low data rates</a:t>
            </a:r>
          </a:p>
          <a:p>
            <a:r>
              <a:rPr lang="en-US"/>
              <a:t>S-band patch antenna</a:t>
            </a:r>
          </a:p>
          <a:p>
            <a:pPr lvl="1"/>
            <a:r>
              <a:rPr lang="en-US"/>
              <a:t>High data rates</a:t>
            </a:r>
          </a:p>
          <a:p>
            <a:pPr lvl="1"/>
            <a:r>
              <a:rPr lang="en-US"/>
              <a:t>Sacrifices power generation</a:t>
            </a:r>
          </a:p>
        </p:txBody>
      </p:sp>
      <p:sp>
        <p:nvSpPr>
          <p:cNvPr id="4" name="Slide Number Placeholder 3">
            <a:extLst>
              <a:ext uri="{FF2B5EF4-FFF2-40B4-BE49-F238E27FC236}">
                <a16:creationId xmlns:a16="http://schemas.microsoft.com/office/drawing/2014/main" id="{44496D7B-2FAB-9DCE-9928-4E9EA0837DE0}"/>
              </a:ext>
            </a:extLst>
          </p:cNvPr>
          <p:cNvSpPr>
            <a:spLocks noGrp="1"/>
          </p:cNvSpPr>
          <p:nvPr>
            <p:ph type="sldNum" sz="quarter" idx="12"/>
          </p:nvPr>
        </p:nvSpPr>
        <p:spPr/>
        <p:txBody>
          <a:bodyPr/>
          <a:lstStyle/>
          <a:p>
            <a:fld id="{1BE516D5-F323-4D1C-AABE-451BF210CAEF}" type="slidenum">
              <a:rPr lang="en-US" smtClean="0"/>
              <a:t>11</a:t>
            </a:fld>
            <a:endParaRPr lang="en-US"/>
          </a:p>
        </p:txBody>
      </p:sp>
      <p:pic>
        <p:nvPicPr>
          <p:cNvPr id="2056" name="Picture 8" descr="UHF CubeSat Antenna Module | CubeSat by EnduroSat">
            <a:extLst>
              <a:ext uri="{FF2B5EF4-FFF2-40B4-BE49-F238E27FC236}">
                <a16:creationId xmlns:a16="http://schemas.microsoft.com/office/drawing/2014/main" id="{8C76F6FA-3B1C-DF6E-09B3-0859C3288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044" y="858662"/>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 computer chip with a gold square&#10;&#10;Description automatically generated">
            <a:extLst>
              <a:ext uri="{FF2B5EF4-FFF2-40B4-BE49-F238E27FC236}">
                <a16:creationId xmlns:a16="http://schemas.microsoft.com/office/drawing/2014/main" id="{FE8966C1-2314-9506-A539-C651681E5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704" y="3342363"/>
            <a:ext cx="3600588" cy="360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616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3DB4-4133-F5FF-CE59-5A282993F467}"/>
              </a:ext>
            </a:extLst>
          </p:cNvPr>
          <p:cNvSpPr>
            <a:spLocks noGrp="1"/>
          </p:cNvSpPr>
          <p:nvPr>
            <p:ph type="title"/>
          </p:nvPr>
        </p:nvSpPr>
        <p:spPr/>
        <p:txBody>
          <a:bodyPr/>
          <a:lstStyle/>
          <a:p>
            <a:r>
              <a:rPr lang="en-US"/>
              <a:t>Main Payload</a:t>
            </a:r>
          </a:p>
        </p:txBody>
      </p:sp>
      <p:sp>
        <p:nvSpPr>
          <p:cNvPr id="3" name="Content Placeholder 2">
            <a:extLst>
              <a:ext uri="{FF2B5EF4-FFF2-40B4-BE49-F238E27FC236}">
                <a16:creationId xmlns:a16="http://schemas.microsoft.com/office/drawing/2014/main" id="{CB9FABEA-51CA-2565-13BB-64855BE02A0A}"/>
              </a:ext>
            </a:extLst>
          </p:cNvPr>
          <p:cNvSpPr>
            <a:spLocks noGrp="1"/>
          </p:cNvSpPr>
          <p:nvPr>
            <p:ph idx="1"/>
          </p:nvPr>
        </p:nvSpPr>
        <p:spPr>
          <a:xfrm>
            <a:off x="838201" y="1606857"/>
            <a:ext cx="6243734" cy="4570105"/>
          </a:xfrm>
        </p:spPr>
        <p:txBody>
          <a:bodyPr vert="horz" lIns="91440" tIns="45720" rIns="91440" bIns="45720" rtlCol="0" anchor="t">
            <a:normAutofit/>
          </a:bodyPr>
          <a:lstStyle/>
          <a:p>
            <a:r>
              <a:rPr lang="en-US"/>
              <a:t>Optically-transparent, solar-panel integrated, S-band patch antenna (TPA)</a:t>
            </a:r>
          </a:p>
          <a:p>
            <a:pPr lvl="1"/>
            <a:r>
              <a:rPr lang="en-US"/>
              <a:t>~90% transparency</a:t>
            </a:r>
            <a:endParaRPr lang="en-US">
              <a:cs typeface="Arial"/>
            </a:endParaRPr>
          </a:p>
          <a:p>
            <a:pPr lvl="1"/>
            <a:r>
              <a:rPr lang="en-US"/>
              <a:t>Mounted directly above solar panel using custom frame</a:t>
            </a:r>
          </a:p>
          <a:p>
            <a:pPr lvl="1"/>
            <a:r>
              <a:rPr lang="en-US"/>
              <a:t>Printed on a thin polyimide film</a:t>
            </a:r>
          </a:p>
          <a:p>
            <a:pPr lvl="1"/>
            <a:r>
              <a:rPr lang="en-US"/>
              <a:t>Low mass</a:t>
            </a:r>
          </a:p>
          <a:p>
            <a:pPr lvl="1"/>
            <a:r>
              <a:rPr lang="en-US"/>
              <a:t>Low profile</a:t>
            </a:r>
          </a:p>
          <a:p>
            <a:pPr marL="457200" lvl="1" indent="0">
              <a:buNone/>
            </a:pPr>
            <a:endParaRPr lang="en-US"/>
          </a:p>
        </p:txBody>
      </p:sp>
      <p:sp>
        <p:nvSpPr>
          <p:cNvPr id="4" name="Slide Number Placeholder 3">
            <a:extLst>
              <a:ext uri="{FF2B5EF4-FFF2-40B4-BE49-F238E27FC236}">
                <a16:creationId xmlns:a16="http://schemas.microsoft.com/office/drawing/2014/main" id="{DF2B91AC-581D-AF2F-8C06-3A2AE8687792}"/>
              </a:ext>
            </a:extLst>
          </p:cNvPr>
          <p:cNvSpPr>
            <a:spLocks noGrp="1"/>
          </p:cNvSpPr>
          <p:nvPr>
            <p:ph type="sldNum" sz="quarter" idx="12"/>
          </p:nvPr>
        </p:nvSpPr>
        <p:spPr/>
        <p:txBody>
          <a:bodyPr/>
          <a:lstStyle/>
          <a:p>
            <a:fld id="{1BE516D5-F323-4D1C-AABE-451BF210CAEF}" type="slidenum">
              <a:rPr lang="en-US" smtClean="0"/>
              <a:t>12</a:t>
            </a:fld>
            <a:endParaRPr lang="en-US"/>
          </a:p>
        </p:txBody>
      </p:sp>
      <p:pic>
        <p:nvPicPr>
          <p:cNvPr id="3074" name="Picture 2" descr="Media">
            <a:extLst>
              <a:ext uri="{FF2B5EF4-FFF2-40B4-BE49-F238E27FC236}">
                <a16:creationId xmlns:a16="http://schemas.microsoft.com/office/drawing/2014/main" id="{A031E475-3BC7-8910-24A8-8C05483442A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289" t="8437"/>
          <a:stretch/>
        </p:blipFill>
        <p:spPr bwMode="auto">
          <a:xfrm>
            <a:off x="7557019" y="2983142"/>
            <a:ext cx="4286580" cy="32214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y You Should Store Your Plastic Wrap In The Freezer">
            <a:extLst>
              <a:ext uri="{FF2B5EF4-FFF2-40B4-BE49-F238E27FC236}">
                <a16:creationId xmlns:a16="http://schemas.microsoft.com/office/drawing/2014/main" id="{056E6F4F-DD7D-7D19-DA40-098E496B8D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230" y="4612412"/>
            <a:ext cx="2895014" cy="1926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agram&#10;&#10;Description automatically generated">
            <a:extLst>
              <a:ext uri="{FF2B5EF4-FFF2-40B4-BE49-F238E27FC236}">
                <a16:creationId xmlns:a16="http://schemas.microsoft.com/office/drawing/2014/main" id="{94C3F77C-3886-633F-8A67-19EFA14D1D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7381" y="1103490"/>
            <a:ext cx="3067050"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087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D05A-7CFF-0AF5-213D-7E70058A01B0}"/>
              </a:ext>
            </a:extLst>
          </p:cNvPr>
          <p:cNvSpPr>
            <a:spLocks noGrp="1"/>
          </p:cNvSpPr>
          <p:nvPr>
            <p:ph type="title"/>
          </p:nvPr>
        </p:nvSpPr>
        <p:spPr/>
        <p:txBody>
          <a:bodyPr/>
          <a:lstStyle/>
          <a:p>
            <a:r>
              <a:rPr lang="en-US"/>
              <a:t>Validating the Antenna</a:t>
            </a:r>
          </a:p>
        </p:txBody>
      </p:sp>
      <p:pic>
        <p:nvPicPr>
          <p:cNvPr id="2056" name="Picture 8">
            <a:extLst>
              <a:ext uri="{FF2B5EF4-FFF2-40B4-BE49-F238E27FC236}">
                <a16:creationId xmlns:a16="http://schemas.microsoft.com/office/drawing/2014/main" id="{79B5C49B-9670-4639-BE7D-2E84D0D69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62" y="3888629"/>
            <a:ext cx="4918575" cy="27614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A457A5-11DD-E3E5-23B6-4B521C411DA7}"/>
              </a:ext>
            </a:extLst>
          </p:cNvPr>
          <p:cNvSpPr>
            <a:spLocks noGrp="1"/>
          </p:cNvSpPr>
          <p:nvPr>
            <p:ph idx="1"/>
          </p:nvPr>
        </p:nvSpPr>
        <p:spPr>
          <a:xfrm>
            <a:off x="838200" y="1606857"/>
            <a:ext cx="6113206" cy="4570105"/>
          </a:xfrm>
        </p:spPr>
        <p:txBody>
          <a:bodyPr/>
          <a:lstStyle/>
          <a:p>
            <a:r>
              <a:rPr lang="en-US"/>
              <a:t>Demonstrate the TPA’s capability to downlink in the space environment</a:t>
            </a:r>
          </a:p>
          <a:p>
            <a:r>
              <a:rPr lang="en-US"/>
              <a:t>Analyze the changes of the TPA during orbit</a:t>
            </a:r>
          </a:p>
          <a:p>
            <a:r>
              <a:rPr lang="en-US"/>
              <a:t>Measure the impact the TPA has on solar panel power generation</a:t>
            </a:r>
          </a:p>
        </p:txBody>
      </p:sp>
      <p:sp>
        <p:nvSpPr>
          <p:cNvPr id="4" name="Slide Number Placeholder 3">
            <a:extLst>
              <a:ext uri="{FF2B5EF4-FFF2-40B4-BE49-F238E27FC236}">
                <a16:creationId xmlns:a16="http://schemas.microsoft.com/office/drawing/2014/main" id="{01E0FA8F-6AB7-E4E7-DA0F-95A013358BEC}"/>
              </a:ext>
            </a:extLst>
          </p:cNvPr>
          <p:cNvSpPr>
            <a:spLocks noGrp="1"/>
          </p:cNvSpPr>
          <p:nvPr>
            <p:ph type="sldNum" sz="quarter" idx="12"/>
          </p:nvPr>
        </p:nvSpPr>
        <p:spPr/>
        <p:txBody>
          <a:bodyPr/>
          <a:lstStyle/>
          <a:p>
            <a:fld id="{1BE516D5-F323-4D1C-AABE-451BF210CAEF}" type="slidenum">
              <a:rPr lang="en-US" smtClean="0"/>
              <a:t>13</a:t>
            </a:fld>
            <a:endParaRPr lang="en-US"/>
          </a:p>
        </p:txBody>
      </p:sp>
      <p:pic>
        <p:nvPicPr>
          <p:cNvPr id="2050" name="Picture 2">
            <a:extLst>
              <a:ext uri="{FF2B5EF4-FFF2-40B4-BE49-F238E27FC236}">
                <a16:creationId xmlns:a16="http://schemas.microsoft.com/office/drawing/2014/main" id="{B808DB5A-3D1D-F899-E739-A6A674719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6893" y="3963267"/>
            <a:ext cx="4921225" cy="2758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Satellite Cliparts, Download Free Satellite Cliparts png images, Free  ClipArts on Clipart Library">
            <a:extLst>
              <a:ext uri="{FF2B5EF4-FFF2-40B4-BE49-F238E27FC236}">
                <a16:creationId xmlns:a16="http://schemas.microsoft.com/office/drawing/2014/main" id="{14C04909-3ED8-E998-4BB3-71D551F55C28}"/>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3207" y="3429000"/>
            <a:ext cx="2778308" cy="27783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U Solar Panel Z CubeSat Solar Panel | CubeSat by EnduroSat">
            <a:extLst>
              <a:ext uri="{FF2B5EF4-FFF2-40B4-BE49-F238E27FC236}">
                <a16:creationId xmlns:a16="http://schemas.microsoft.com/office/drawing/2014/main" id="{FDBBEDD1-0753-C149-7931-036C783CE4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1406" y="650692"/>
            <a:ext cx="3128865" cy="312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30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ree Space Png Transparent, Download Free Space Png Transparent png images,  Free ClipArts on Clipart Library">
            <a:extLst>
              <a:ext uri="{FF2B5EF4-FFF2-40B4-BE49-F238E27FC236}">
                <a16:creationId xmlns:a16="http://schemas.microsoft.com/office/drawing/2014/main" id="{F0343712-35EF-2530-0339-32D2A7C1B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745" y="2173689"/>
            <a:ext cx="8023710" cy="6768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F22E71-DD3D-3DE3-8D69-7D1893DD336D}"/>
              </a:ext>
            </a:extLst>
          </p:cNvPr>
          <p:cNvSpPr>
            <a:spLocks noGrp="1"/>
          </p:cNvSpPr>
          <p:nvPr>
            <p:ph type="title"/>
          </p:nvPr>
        </p:nvSpPr>
        <p:spPr/>
        <p:txBody>
          <a:bodyPr/>
          <a:lstStyle/>
          <a:p>
            <a:r>
              <a:rPr lang="en-US"/>
              <a:t>Why Space?</a:t>
            </a:r>
          </a:p>
        </p:txBody>
      </p:sp>
      <p:sp>
        <p:nvSpPr>
          <p:cNvPr id="3" name="Content Placeholder 2">
            <a:extLst>
              <a:ext uri="{FF2B5EF4-FFF2-40B4-BE49-F238E27FC236}">
                <a16:creationId xmlns:a16="http://schemas.microsoft.com/office/drawing/2014/main" id="{785B9A8C-6759-6D9D-7CC7-C6E39B8FA578}"/>
              </a:ext>
            </a:extLst>
          </p:cNvPr>
          <p:cNvSpPr>
            <a:spLocks noGrp="1"/>
          </p:cNvSpPr>
          <p:nvPr>
            <p:ph idx="1"/>
          </p:nvPr>
        </p:nvSpPr>
        <p:spPr/>
        <p:txBody>
          <a:bodyPr/>
          <a:lstStyle/>
          <a:p>
            <a:r>
              <a:rPr lang="en-US"/>
              <a:t>Tests the TPA in an applicable environment</a:t>
            </a:r>
          </a:p>
          <a:p>
            <a:r>
              <a:rPr lang="en-US"/>
              <a:t>Advances the technology readiness level (TRL) aka flight heritage</a:t>
            </a:r>
          </a:p>
          <a:p>
            <a:r>
              <a:rPr lang="en-US"/>
              <a:t>Provides students the opportunity to design with the full scope of space engineering in mind</a:t>
            </a:r>
          </a:p>
          <a:p>
            <a:pPr lvl="1"/>
            <a:r>
              <a:rPr lang="en-US"/>
              <a:t>Perform mission operations</a:t>
            </a:r>
          </a:p>
        </p:txBody>
      </p:sp>
      <p:sp>
        <p:nvSpPr>
          <p:cNvPr id="4" name="Slide Number Placeholder 3">
            <a:extLst>
              <a:ext uri="{FF2B5EF4-FFF2-40B4-BE49-F238E27FC236}">
                <a16:creationId xmlns:a16="http://schemas.microsoft.com/office/drawing/2014/main" id="{C5C876C1-9E49-63A0-0A02-777C0B552AC6}"/>
              </a:ext>
            </a:extLst>
          </p:cNvPr>
          <p:cNvSpPr>
            <a:spLocks noGrp="1"/>
          </p:cNvSpPr>
          <p:nvPr>
            <p:ph type="sldNum" sz="quarter" idx="12"/>
          </p:nvPr>
        </p:nvSpPr>
        <p:spPr/>
        <p:txBody>
          <a:bodyPr/>
          <a:lstStyle/>
          <a:p>
            <a:fld id="{1BE516D5-F323-4D1C-AABE-451BF210CAEF}" type="slidenum">
              <a:rPr lang="en-US" smtClean="0"/>
              <a:t>14</a:t>
            </a:fld>
            <a:endParaRPr lang="en-US"/>
          </a:p>
        </p:txBody>
      </p:sp>
    </p:spTree>
    <p:extLst>
      <p:ext uri="{BB962C8B-B14F-4D97-AF65-F5344CB8AC3E}">
        <p14:creationId xmlns:p14="http://schemas.microsoft.com/office/powerpoint/2010/main" val="329125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FB750-7808-61D5-684E-B74555BAC8B4}"/>
              </a:ext>
            </a:extLst>
          </p:cNvPr>
          <p:cNvSpPr>
            <a:spLocks noGrp="1"/>
          </p:cNvSpPr>
          <p:nvPr>
            <p:ph type="title"/>
          </p:nvPr>
        </p:nvSpPr>
        <p:spPr/>
        <p:txBody>
          <a:bodyPr/>
          <a:lstStyle/>
          <a:p>
            <a:r>
              <a:rPr lang="en-US"/>
              <a:t>Strategic Objective 3.1: Develop</a:t>
            </a:r>
            <a:br>
              <a:rPr lang="en-US"/>
            </a:br>
            <a:r>
              <a:rPr lang="en-US"/>
              <a:t>Revolutionary Technologies </a:t>
            </a:r>
          </a:p>
        </p:txBody>
      </p:sp>
      <p:sp>
        <p:nvSpPr>
          <p:cNvPr id="3" name="Content Placeholder 2">
            <a:extLst>
              <a:ext uri="{FF2B5EF4-FFF2-40B4-BE49-F238E27FC236}">
                <a16:creationId xmlns:a16="http://schemas.microsoft.com/office/drawing/2014/main" id="{025EFC10-F684-998D-BEEC-65CDA6BA85A7}"/>
              </a:ext>
            </a:extLst>
          </p:cNvPr>
          <p:cNvSpPr>
            <a:spLocks noGrp="1"/>
          </p:cNvSpPr>
          <p:nvPr>
            <p:ph idx="1"/>
          </p:nvPr>
        </p:nvSpPr>
        <p:spPr/>
        <p:txBody>
          <a:bodyPr/>
          <a:lstStyle/>
          <a:p>
            <a:r>
              <a:rPr lang="en-US"/>
              <a:t>2022 NASA Strategic Plan</a:t>
            </a:r>
          </a:p>
          <a:p>
            <a:r>
              <a:rPr lang="en-US"/>
              <a:t>Develop revolutionary, high-payoff space technologies driven by diverse ideas to transform NASA missions and ensure American leadership in the space economy</a:t>
            </a:r>
          </a:p>
          <a:p>
            <a:pPr marL="457200" lvl="1" indent="0">
              <a:buNone/>
            </a:pPr>
            <a:endParaRPr lang="en-US"/>
          </a:p>
        </p:txBody>
      </p:sp>
      <p:sp>
        <p:nvSpPr>
          <p:cNvPr id="4" name="Slide Number Placeholder 3">
            <a:extLst>
              <a:ext uri="{FF2B5EF4-FFF2-40B4-BE49-F238E27FC236}">
                <a16:creationId xmlns:a16="http://schemas.microsoft.com/office/drawing/2014/main" id="{D846B5A4-D5BA-0ADD-57A3-5B1B507A7270}"/>
              </a:ext>
            </a:extLst>
          </p:cNvPr>
          <p:cNvSpPr>
            <a:spLocks noGrp="1"/>
          </p:cNvSpPr>
          <p:nvPr>
            <p:ph type="sldNum" sz="quarter" idx="12"/>
          </p:nvPr>
        </p:nvSpPr>
        <p:spPr/>
        <p:txBody>
          <a:bodyPr/>
          <a:lstStyle/>
          <a:p>
            <a:fld id="{1BE516D5-F323-4D1C-AABE-451BF210CAEF}" type="slidenum">
              <a:rPr lang="en-US" smtClean="0"/>
              <a:t>15</a:t>
            </a:fld>
            <a:endParaRPr lang="en-US"/>
          </a:p>
        </p:txBody>
      </p:sp>
      <p:pic>
        <p:nvPicPr>
          <p:cNvPr id="4102" name="Picture 6" descr="In Depth | Deep Space 1 – NASA Solar System Exploration">
            <a:extLst>
              <a:ext uri="{FF2B5EF4-FFF2-40B4-BE49-F238E27FC236}">
                <a16:creationId xmlns:a16="http://schemas.microsoft.com/office/drawing/2014/main" id="{04516051-3262-6746-E1C1-A5F168CC16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 t="16494" b="10"/>
          <a:stretch/>
        </p:blipFill>
        <p:spPr bwMode="auto">
          <a:xfrm>
            <a:off x="6573080" y="3098264"/>
            <a:ext cx="4688478" cy="316839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ASA Logo | NASA Global Precipitation Measurement Mission">
            <a:extLst>
              <a:ext uri="{FF2B5EF4-FFF2-40B4-BE49-F238E27FC236}">
                <a16:creationId xmlns:a16="http://schemas.microsoft.com/office/drawing/2014/main" id="{C0857094-5BCA-1C44-E63E-737AFA198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2" y="3429000"/>
            <a:ext cx="2846684" cy="2367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edia">
            <a:extLst>
              <a:ext uri="{FF2B5EF4-FFF2-40B4-BE49-F238E27FC236}">
                <a16:creationId xmlns:a16="http://schemas.microsoft.com/office/drawing/2014/main" id="{F2C461C3-E03B-C84C-E6CC-15EA8813DA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3" t="2820" r="-1" b="32999"/>
          <a:stretch/>
        </p:blipFill>
        <p:spPr bwMode="auto">
          <a:xfrm>
            <a:off x="3558798" y="4483824"/>
            <a:ext cx="2421113" cy="205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877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526A-FF59-DD64-B4D9-6AB4E5157A00}"/>
              </a:ext>
            </a:extLst>
          </p:cNvPr>
          <p:cNvSpPr>
            <a:spLocks noGrp="1"/>
          </p:cNvSpPr>
          <p:nvPr>
            <p:ph type="title"/>
          </p:nvPr>
        </p:nvSpPr>
        <p:spPr/>
        <p:txBody>
          <a:bodyPr/>
          <a:lstStyle/>
          <a:p>
            <a:r>
              <a:rPr lang="en-US" b="1"/>
              <a:t>Educational Merit</a:t>
            </a:r>
          </a:p>
        </p:txBody>
      </p:sp>
      <p:sp>
        <p:nvSpPr>
          <p:cNvPr id="3" name="Text Placeholder 2">
            <a:extLst>
              <a:ext uri="{FF2B5EF4-FFF2-40B4-BE49-F238E27FC236}">
                <a16:creationId xmlns:a16="http://schemas.microsoft.com/office/drawing/2014/main" id="{AD871D3A-7D11-8E75-790A-4DA25B962700}"/>
              </a:ext>
            </a:extLst>
          </p:cNvPr>
          <p:cNvSpPr>
            <a:spLocks noGrp="1"/>
          </p:cNvSpPr>
          <p:nvPr>
            <p:ph type="body" idx="1"/>
          </p:nvPr>
        </p:nvSpPr>
        <p:spPr/>
        <p:txBody>
          <a:bodyPr vert="horz" lIns="91440" tIns="45720" rIns="91440" bIns="45720" rtlCol="0" anchor="t">
            <a:normAutofit/>
          </a:bodyPr>
          <a:lstStyle/>
          <a:p>
            <a:r>
              <a:rPr lang="en-US"/>
              <a:t>Presented by: Bella Nielsen, Outreach Director</a:t>
            </a:r>
          </a:p>
        </p:txBody>
      </p:sp>
      <p:sp>
        <p:nvSpPr>
          <p:cNvPr id="4" name="Slide Number Placeholder 3">
            <a:extLst>
              <a:ext uri="{FF2B5EF4-FFF2-40B4-BE49-F238E27FC236}">
                <a16:creationId xmlns:a16="http://schemas.microsoft.com/office/drawing/2014/main" id="{063B1B27-D999-C3BF-A442-DE326EA8443C}"/>
              </a:ext>
            </a:extLst>
          </p:cNvPr>
          <p:cNvSpPr>
            <a:spLocks noGrp="1"/>
          </p:cNvSpPr>
          <p:nvPr>
            <p:ph type="sldNum" sz="quarter" idx="12"/>
          </p:nvPr>
        </p:nvSpPr>
        <p:spPr/>
        <p:txBody>
          <a:bodyPr/>
          <a:lstStyle/>
          <a:p>
            <a:fld id="{1BE516D5-F323-4D1C-AABE-451BF210CAEF}" type="slidenum">
              <a:rPr lang="en-US" smtClean="0"/>
              <a:t>16</a:t>
            </a:fld>
            <a:endParaRPr lang="en-US"/>
          </a:p>
        </p:txBody>
      </p:sp>
    </p:spTree>
    <p:extLst>
      <p:ext uri="{BB962C8B-B14F-4D97-AF65-F5344CB8AC3E}">
        <p14:creationId xmlns:p14="http://schemas.microsoft.com/office/powerpoint/2010/main" val="1899885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0FE9-6765-5601-D38C-66F38912CB98}"/>
              </a:ext>
            </a:extLst>
          </p:cNvPr>
          <p:cNvSpPr>
            <a:spLocks noGrp="1"/>
          </p:cNvSpPr>
          <p:nvPr>
            <p:ph type="title"/>
          </p:nvPr>
        </p:nvSpPr>
        <p:spPr/>
        <p:txBody>
          <a:bodyPr/>
          <a:lstStyle/>
          <a:p>
            <a:r>
              <a:rPr lang="en-US"/>
              <a:t>Strategy 4.2</a:t>
            </a:r>
          </a:p>
        </p:txBody>
      </p:sp>
      <p:sp>
        <p:nvSpPr>
          <p:cNvPr id="3" name="Content Placeholder 2">
            <a:extLst>
              <a:ext uri="{FF2B5EF4-FFF2-40B4-BE49-F238E27FC236}">
                <a16:creationId xmlns:a16="http://schemas.microsoft.com/office/drawing/2014/main" id="{613AB99D-7BDC-EDE5-D99E-D3C526A48312}"/>
              </a:ext>
            </a:extLst>
          </p:cNvPr>
          <p:cNvSpPr>
            <a:spLocks noGrp="1"/>
          </p:cNvSpPr>
          <p:nvPr>
            <p:ph idx="1"/>
          </p:nvPr>
        </p:nvSpPr>
        <p:spPr/>
        <p:txBody>
          <a:bodyPr vert="horz" lIns="91440" tIns="45720" rIns="91440" bIns="45720" rtlCol="0" anchor="t">
            <a:normAutofit/>
          </a:bodyPr>
          <a:lstStyle/>
          <a:p>
            <a:r>
              <a:rPr lang="en-US">
                <a:cs typeface="Arial"/>
              </a:rPr>
              <a:t>2020-2024 NASA Science Plan</a:t>
            </a:r>
            <a:endParaRPr lang="en-US"/>
          </a:p>
          <a:p>
            <a:r>
              <a:rPr lang="en-US"/>
              <a:t>Purposefully and actively engage with audiences and learners of all ages to share the story of NASA's integrated science program</a:t>
            </a:r>
          </a:p>
          <a:p>
            <a:endParaRPr lang="en-US"/>
          </a:p>
          <a:p>
            <a:endParaRPr lang="en-US">
              <a:cs typeface="Arial"/>
            </a:endParaRPr>
          </a:p>
        </p:txBody>
      </p:sp>
      <p:sp>
        <p:nvSpPr>
          <p:cNvPr id="4" name="Slide Number Placeholder 3">
            <a:extLst>
              <a:ext uri="{FF2B5EF4-FFF2-40B4-BE49-F238E27FC236}">
                <a16:creationId xmlns:a16="http://schemas.microsoft.com/office/drawing/2014/main" id="{56780B78-DBF5-63F3-DBB8-8A76E448DF8C}"/>
              </a:ext>
            </a:extLst>
          </p:cNvPr>
          <p:cNvSpPr>
            <a:spLocks noGrp="1"/>
          </p:cNvSpPr>
          <p:nvPr>
            <p:ph type="sldNum" sz="quarter" idx="12"/>
          </p:nvPr>
        </p:nvSpPr>
        <p:spPr/>
        <p:txBody>
          <a:bodyPr/>
          <a:lstStyle/>
          <a:p>
            <a:fld id="{1BE516D5-F323-4D1C-AABE-451BF210CAEF}" type="slidenum">
              <a:rPr lang="en-US" smtClean="0"/>
              <a:t>17</a:t>
            </a:fld>
            <a:endParaRPr lang="en-US"/>
          </a:p>
        </p:txBody>
      </p:sp>
      <p:pic>
        <p:nvPicPr>
          <p:cNvPr id="2050" name="Picture 2" descr="A group of people at a table&#10;&#10;Description automatically generated">
            <a:extLst>
              <a:ext uri="{FF2B5EF4-FFF2-40B4-BE49-F238E27FC236}">
                <a16:creationId xmlns:a16="http://schemas.microsoft.com/office/drawing/2014/main" id="{434BEC79-0A03-6BBD-9351-D0D6E1984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204" y="3429000"/>
            <a:ext cx="2894935" cy="305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4DBF935-5E2A-D58E-1BB3-F49F56476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31996"/>
            <a:ext cx="3540842" cy="26449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1CE765D-F966-E52F-DC4A-995BBFA48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01" y="3705091"/>
            <a:ext cx="3714635" cy="2471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12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Utah County Map (Printable State Map with County Lines) – DIY Projects,  Patterns, Monograms, Designs, Templates">
            <a:extLst>
              <a:ext uri="{FF2B5EF4-FFF2-40B4-BE49-F238E27FC236}">
                <a16:creationId xmlns:a16="http://schemas.microsoft.com/office/drawing/2014/main" id="{5AB5E7A7-C949-BB61-616D-EEFADA0A85F8}"/>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4094" b="3099"/>
          <a:stretch/>
        </p:blipFill>
        <p:spPr bwMode="auto">
          <a:xfrm>
            <a:off x="7518012" y="1502045"/>
            <a:ext cx="3596796" cy="43356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A1C429-C063-117B-9F07-6C17CA7F1B93}"/>
              </a:ext>
            </a:extLst>
          </p:cNvPr>
          <p:cNvSpPr>
            <a:spLocks noGrp="1"/>
          </p:cNvSpPr>
          <p:nvPr>
            <p:ph type="title"/>
          </p:nvPr>
        </p:nvSpPr>
        <p:spPr/>
        <p:txBody>
          <a:bodyPr/>
          <a:lstStyle/>
          <a:p>
            <a:r>
              <a:rPr lang="en-US"/>
              <a:t>Strategy 4.2: </a:t>
            </a:r>
            <a:r>
              <a:rPr lang="en-US" sz="4000"/>
              <a:t>Engage All Ages</a:t>
            </a:r>
          </a:p>
        </p:txBody>
      </p:sp>
      <p:sp>
        <p:nvSpPr>
          <p:cNvPr id="4" name="Slide Number Placeholder 3">
            <a:extLst>
              <a:ext uri="{FF2B5EF4-FFF2-40B4-BE49-F238E27FC236}">
                <a16:creationId xmlns:a16="http://schemas.microsoft.com/office/drawing/2014/main" id="{D4A42C83-7AFD-BE59-8B53-E86EFC6D464B}"/>
              </a:ext>
            </a:extLst>
          </p:cNvPr>
          <p:cNvSpPr>
            <a:spLocks noGrp="1"/>
          </p:cNvSpPr>
          <p:nvPr>
            <p:ph type="sldNum" sz="quarter" idx="12"/>
          </p:nvPr>
        </p:nvSpPr>
        <p:spPr/>
        <p:txBody>
          <a:bodyPr/>
          <a:lstStyle/>
          <a:p>
            <a:fld id="{1BE516D5-F323-4D1C-AABE-451BF210CAEF}" type="slidenum">
              <a:rPr lang="en-US" smtClean="0"/>
              <a:t>18</a:t>
            </a:fld>
            <a:endParaRPr lang="en-US"/>
          </a:p>
        </p:txBody>
      </p:sp>
      <p:sp>
        <p:nvSpPr>
          <p:cNvPr id="3" name="Content Placeholder 2">
            <a:extLst>
              <a:ext uri="{FF2B5EF4-FFF2-40B4-BE49-F238E27FC236}">
                <a16:creationId xmlns:a16="http://schemas.microsoft.com/office/drawing/2014/main" id="{4945A200-5E12-FB25-2CB4-4C455D39B920}"/>
              </a:ext>
            </a:extLst>
          </p:cNvPr>
          <p:cNvSpPr>
            <a:spLocks noGrp="1"/>
          </p:cNvSpPr>
          <p:nvPr>
            <p:ph idx="1"/>
          </p:nvPr>
        </p:nvSpPr>
        <p:spPr>
          <a:xfrm>
            <a:off x="838201" y="1606857"/>
            <a:ext cx="5634518" cy="4570105"/>
          </a:xfrm>
        </p:spPr>
        <p:txBody>
          <a:bodyPr vert="horz" lIns="91440" tIns="45720" rIns="91440" bIns="45720" rtlCol="0" anchor="t">
            <a:normAutofit/>
          </a:bodyPr>
          <a:lstStyle/>
          <a:p>
            <a:r>
              <a:rPr lang="en-US">
                <a:cs typeface="Arial"/>
              </a:rPr>
              <a:t>Bring Utah Students to Space</a:t>
            </a:r>
          </a:p>
          <a:p>
            <a:r>
              <a:rPr lang="en-US">
                <a:cs typeface="Arial"/>
              </a:rPr>
              <a:t>Opportunity for all Utah K-12 students to have their names flown on the BUSS Payload</a:t>
            </a:r>
          </a:p>
          <a:p>
            <a:pPr lvl="1"/>
            <a:r>
              <a:rPr lang="en-US">
                <a:cs typeface="Arial"/>
              </a:rPr>
              <a:t>42 school districts, 945 schools, 665,000 students</a:t>
            </a:r>
          </a:p>
          <a:p>
            <a:r>
              <a:rPr lang="en-US">
                <a:cs typeface="Arial"/>
              </a:rPr>
              <a:t>Interact directly with GASRATS and space</a:t>
            </a:r>
            <a:endParaRPr lang="en-US">
              <a:solidFill>
                <a:srgbClr val="FFFFFF"/>
              </a:solidFill>
              <a:latin typeface="Arial"/>
              <a:cs typeface="Arial"/>
            </a:endParaRPr>
          </a:p>
          <a:p>
            <a:endParaRPr lang="en-US">
              <a:cs typeface="Arial"/>
            </a:endParaRPr>
          </a:p>
        </p:txBody>
      </p:sp>
      <p:pic>
        <p:nvPicPr>
          <p:cNvPr id="1040" name="Picture 16" descr="Pin on Workstation">
            <a:extLst>
              <a:ext uri="{FF2B5EF4-FFF2-40B4-BE49-F238E27FC236}">
                <a16:creationId xmlns:a16="http://schemas.microsoft.com/office/drawing/2014/main" id="{E66472EB-F3C4-61E6-B5C6-B0757A9ED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522155" y="4109595"/>
            <a:ext cx="3991714" cy="313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767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2AD7-8C50-1FB8-08EA-925A2C3C75F1}"/>
              </a:ext>
            </a:extLst>
          </p:cNvPr>
          <p:cNvSpPr>
            <a:spLocks noGrp="1"/>
          </p:cNvSpPr>
          <p:nvPr>
            <p:ph type="title"/>
          </p:nvPr>
        </p:nvSpPr>
        <p:spPr/>
        <p:txBody>
          <a:bodyPr/>
          <a:lstStyle/>
          <a:p>
            <a:r>
              <a:rPr lang="en-US"/>
              <a:t>Strategic Objective 1.2</a:t>
            </a:r>
          </a:p>
        </p:txBody>
      </p:sp>
      <p:sp>
        <p:nvSpPr>
          <p:cNvPr id="3" name="Content Placeholder 2">
            <a:extLst>
              <a:ext uri="{FF2B5EF4-FFF2-40B4-BE49-F238E27FC236}">
                <a16:creationId xmlns:a16="http://schemas.microsoft.com/office/drawing/2014/main" id="{EE80F164-B7B4-ACD2-7E01-9BCB8DB6C0D9}"/>
              </a:ext>
            </a:extLst>
          </p:cNvPr>
          <p:cNvSpPr>
            <a:spLocks noGrp="1"/>
          </p:cNvSpPr>
          <p:nvPr>
            <p:ph idx="1"/>
          </p:nvPr>
        </p:nvSpPr>
        <p:spPr/>
        <p:txBody>
          <a:bodyPr/>
          <a:lstStyle/>
          <a:p>
            <a:r>
              <a:rPr lang="en-US"/>
              <a:t>2020-2023 NASA Strategy for STEM Engagement</a:t>
            </a:r>
          </a:p>
          <a:p>
            <a:r>
              <a:rPr lang="en-US"/>
              <a:t>Create structured and widely-accessible, experiential learning opportunities for students to engage with NASA's experts and help solve problems that are critical to NASA's mission</a:t>
            </a:r>
          </a:p>
          <a:p>
            <a:endParaRPr lang="en-US"/>
          </a:p>
        </p:txBody>
      </p:sp>
      <p:sp>
        <p:nvSpPr>
          <p:cNvPr id="4" name="Slide Number Placeholder 3">
            <a:extLst>
              <a:ext uri="{FF2B5EF4-FFF2-40B4-BE49-F238E27FC236}">
                <a16:creationId xmlns:a16="http://schemas.microsoft.com/office/drawing/2014/main" id="{23C8C6D2-7E6D-52FF-67C3-F3454FD6D96F}"/>
              </a:ext>
            </a:extLst>
          </p:cNvPr>
          <p:cNvSpPr>
            <a:spLocks noGrp="1"/>
          </p:cNvSpPr>
          <p:nvPr>
            <p:ph type="sldNum" sz="quarter" idx="12"/>
          </p:nvPr>
        </p:nvSpPr>
        <p:spPr/>
        <p:txBody>
          <a:bodyPr/>
          <a:lstStyle/>
          <a:p>
            <a:fld id="{1BE516D5-F323-4D1C-AABE-451BF210CAEF}" type="slidenum">
              <a:rPr lang="en-US" smtClean="0"/>
              <a:t>19</a:t>
            </a:fld>
            <a:endParaRPr lang="en-US"/>
          </a:p>
        </p:txBody>
      </p:sp>
      <p:pic>
        <p:nvPicPr>
          <p:cNvPr id="1026" name="Picture 2" descr="Several people being show a machine in a lab">
            <a:extLst>
              <a:ext uri="{FF2B5EF4-FFF2-40B4-BE49-F238E27FC236}">
                <a16:creationId xmlns:a16="http://schemas.microsoft.com/office/drawing/2014/main" id="{262C208A-A5C9-7FAD-FD72-C45C4C036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210" y="3672526"/>
            <a:ext cx="3211788" cy="2419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standing in front of a large screen&#10;&#10;Description automatically generated">
            <a:extLst>
              <a:ext uri="{FF2B5EF4-FFF2-40B4-BE49-F238E27FC236}">
                <a16:creationId xmlns:a16="http://schemas.microsoft.com/office/drawing/2014/main" id="{5C0D4817-630F-CE78-28E6-1D103DF56076}"/>
              </a:ext>
            </a:extLst>
          </p:cNvPr>
          <p:cNvPicPr>
            <a:picLocks noChangeAspect="1"/>
          </p:cNvPicPr>
          <p:nvPr/>
        </p:nvPicPr>
        <p:blipFill rotWithShape="1">
          <a:blip r:embed="rId4">
            <a:extLst>
              <a:ext uri="{28A0092B-C50C-407E-A947-70E740481C1C}">
                <a14:useLocalDpi xmlns:a14="http://schemas.microsoft.com/office/drawing/2010/main" val="0"/>
              </a:ext>
            </a:extLst>
          </a:blip>
          <a:srcRect l="7256" r="2169"/>
          <a:stretch/>
        </p:blipFill>
        <p:spPr>
          <a:xfrm>
            <a:off x="444795" y="3693186"/>
            <a:ext cx="3887104" cy="2414305"/>
          </a:xfrm>
          <a:prstGeom prst="rect">
            <a:avLst/>
          </a:prstGeom>
        </p:spPr>
      </p:pic>
      <p:pic>
        <p:nvPicPr>
          <p:cNvPr id="3074" name="Picture 2" descr="The GAS Team posing with members of the Raspberry Pi Foundation.">
            <a:extLst>
              <a:ext uri="{FF2B5EF4-FFF2-40B4-BE49-F238E27FC236}">
                <a16:creationId xmlns:a16="http://schemas.microsoft.com/office/drawing/2014/main" id="{9E344508-F9F2-586A-47DF-818AB69B2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160" y="3693186"/>
            <a:ext cx="3211789" cy="241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222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7FDC9-382E-AE7F-D95D-C23E30B84531}"/>
              </a:ext>
            </a:extLst>
          </p:cNvPr>
          <p:cNvSpPr>
            <a:spLocks noGrp="1"/>
          </p:cNvSpPr>
          <p:nvPr>
            <p:ph type="title"/>
          </p:nvPr>
        </p:nvSpPr>
        <p:spPr/>
        <p:txBody>
          <a:bodyPr/>
          <a:lstStyle/>
          <a:p>
            <a:r>
              <a:rPr lang="en-US">
                <a:cs typeface="Arial"/>
              </a:rPr>
              <a:t>Presentation Overview</a:t>
            </a:r>
            <a:endParaRPr lang="en-US"/>
          </a:p>
        </p:txBody>
      </p:sp>
      <p:sp>
        <p:nvSpPr>
          <p:cNvPr id="3" name="Content Placeholder 2">
            <a:extLst>
              <a:ext uri="{FF2B5EF4-FFF2-40B4-BE49-F238E27FC236}">
                <a16:creationId xmlns:a16="http://schemas.microsoft.com/office/drawing/2014/main" id="{405295F7-E255-98BF-333D-F4111456952F}"/>
              </a:ext>
            </a:extLst>
          </p:cNvPr>
          <p:cNvSpPr>
            <a:spLocks noGrp="1"/>
          </p:cNvSpPr>
          <p:nvPr>
            <p:ph idx="1"/>
          </p:nvPr>
        </p:nvSpPr>
        <p:spPr/>
        <p:txBody>
          <a:bodyPr/>
          <a:lstStyle/>
          <a:p>
            <a:pPr>
              <a:lnSpc>
                <a:spcPct val="100000"/>
              </a:lnSpc>
            </a:pPr>
            <a:r>
              <a:rPr lang="en-US"/>
              <a:t>GAS Team Overview</a:t>
            </a:r>
          </a:p>
          <a:p>
            <a:pPr>
              <a:lnSpc>
                <a:spcPct val="100000"/>
              </a:lnSpc>
            </a:pPr>
            <a:r>
              <a:rPr lang="en-US"/>
              <a:t>GASRATS Overview</a:t>
            </a:r>
          </a:p>
          <a:p>
            <a:pPr>
              <a:lnSpc>
                <a:spcPct val="100000"/>
              </a:lnSpc>
            </a:pPr>
            <a:r>
              <a:rPr lang="en-US"/>
              <a:t>NASA’s CSLI</a:t>
            </a:r>
          </a:p>
          <a:p>
            <a:pPr>
              <a:lnSpc>
                <a:spcPct val="100000"/>
              </a:lnSpc>
            </a:pPr>
            <a:r>
              <a:rPr lang="en-US"/>
              <a:t>Educational Merit</a:t>
            </a:r>
          </a:p>
          <a:p>
            <a:pPr>
              <a:lnSpc>
                <a:spcPct val="100000"/>
              </a:lnSpc>
            </a:pPr>
            <a:r>
              <a:rPr lang="en-US"/>
              <a:t>Technological Merit</a:t>
            </a:r>
          </a:p>
          <a:p>
            <a:pPr>
              <a:lnSpc>
                <a:spcPct val="100000"/>
              </a:lnSpc>
            </a:pPr>
            <a:r>
              <a:rPr lang="en-US"/>
              <a:t>Conclusion</a:t>
            </a:r>
          </a:p>
          <a:p>
            <a:pPr>
              <a:lnSpc>
                <a:spcPct val="100000"/>
              </a:lnSpc>
            </a:pPr>
            <a:r>
              <a:rPr lang="en-US"/>
              <a:t>Q&amp;A</a:t>
            </a:r>
          </a:p>
        </p:txBody>
      </p:sp>
      <p:sp>
        <p:nvSpPr>
          <p:cNvPr id="4" name="Slide Number Placeholder 3">
            <a:extLst>
              <a:ext uri="{FF2B5EF4-FFF2-40B4-BE49-F238E27FC236}">
                <a16:creationId xmlns:a16="http://schemas.microsoft.com/office/drawing/2014/main" id="{B676DAC1-8542-E25D-E76E-DCF9CA788689}"/>
              </a:ext>
            </a:extLst>
          </p:cNvPr>
          <p:cNvSpPr>
            <a:spLocks noGrp="1"/>
          </p:cNvSpPr>
          <p:nvPr>
            <p:ph type="sldNum" sz="quarter" idx="12"/>
          </p:nvPr>
        </p:nvSpPr>
        <p:spPr/>
        <p:txBody>
          <a:bodyPr/>
          <a:lstStyle/>
          <a:p>
            <a:fld id="{1BE516D5-F323-4D1C-AABE-451BF210CAEF}" type="slidenum">
              <a:rPr lang="en-US" smtClean="0"/>
              <a:t>2</a:t>
            </a:fld>
            <a:endParaRPr lang="en-US"/>
          </a:p>
        </p:txBody>
      </p:sp>
    </p:spTree>
    <p:extLst>
      <p:ext uri="{BB962C8B-B14F-4D97-AF65-F5344CB8AC3E}">
        <p14:creationId xmlns:p14="http://schemas.microsoft.com/office/powerpoint/2010/main" val="405076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6DA1-45AF-82A4-AD28-EC37F1EA09FE}"/>
              </a:ext>
            </a:extLst>
          </p:cNvPr>
          <p:cNvSpPr>
            <a:spLocks noGrp="1"/>
          </p:cNvSpPr>
          <p:nvPr>
            <p:ph type="title"/>
          </p:nvPr>
        </p:nvSpPr>
        <p:spPr/>
        <p:txBody>
          <a:bodyPr/>
          <a:lstStyle/>
          <a:p>
            <a:r>
              <a:rPr lang="en-US"/>
              <a:t>Strategic Objective 1.2: </a:t>
            </a:r>
            <a:r>
              <a:rPr lang="en-US" sz="4000"/>
              <a:t>NASA’s    Experts and Missions</a:t>
            </a:r>
          </a:p>
        </p:txBody>
      </p:sp>
      <p:sp>
        <p:nvSpPr>
          <p:cNvPr id="3" name="Content Placeholder 2">
            <a:extLst>
              <a:ext uri="{FF2B5EF4-FFF2-40B4-BE49-F238E27FC236}">
                <a16:creationId xmlns:a16="http://schemas.microsoft.com/office/drawing/2014/main" id="{20DA25FC-8F74-848D-C8CA-2AF8029D1415}"/>
              </a:ext>
            </a:extLst>
          </p:cNvPr>
          <p:cNvSpPr>
            <a:spLocks noGrp="1"/>
          </p:cNvSpPr>
          <p:nvPr>
            <p:ph idx="1"/>
          </p:nvPr>
        </p:nvSpPr>
        <p:spPr/>
        <p:txBody>
          <a:bodyPr/>
          <a:lstStyle/>
          <a:p>
            <a:r>
              <a:rPr lang="en-US"/>
              <a:t>F’ software developed by NASA Jet Propulsion Laboratory</a:t>
            </a:r>
          </a:p>
          <a:p>
            <a:r>
              <a:rPr lang="en-US"/>
              <a:t>JPL F’ Workshop</a:t>
            </a:r>
          </a:p>
          <a:p>
            <a:r>
              <a:rPr lang="en-US"/>
              <a:t>GAS Team members have contact with F’ developers</a:t>
            </a:r>
          </a:p>
          <a:p>
            <a:r>
              <a:rPr lang="en-US"/>
              <a:t>GAS Team will provide input to F’  </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3855DD1C-CF08-4FA0-0DD8-15D903D05B5E}"/>
              </a:ext>
            </a:extLst>
          </p:cNvPr>
          <p:cNvSpPr>
            <a:spLocks noGrp="1"/>
          </p:cNvSpPr>
          <p:nvPr>
            <p:ph type="sldNum" sz="quarter" idx="12"/>
          </p:nvPr>
        </p:nvSpPr>
        <p:spPr/>
        <p:txBody>
          <a:bodyPr/>
          <a:lstStyle/>
          <a:p>
            <a:fld id="{1BE516D5-F323-4D1C-AABE-451BF210CAEF}" type="slidenum">
              <a:rPr lang="en-US" smtClean="0"/>
              <a:t>20</a:t>
            </a:fld>
            <a:endParaRPr lang="en-US"/>
          </a:p>
        </p:txBody>
      </p:sp>
      <p:pic>
        <p:nvPicPr>
          <p:cNvPr id="6" name="Picture 5">
            <a:extLst>
              <a:ext uri="{FF2B5EF4-FFF2-40B4-BE49-F238E27FC236}">
                <a16:creationId xmlns:a16="http://schemas.microsoft.com/office/drawing/2014/main" id="{AC58DA2B-EB9A-FB5C-5464-538404649132}"/>
              </a:ext>
            </a:extLst>
          </p:cNvPr>
          <p:cNvPicPr>
            <a:picLocks noChangeAspect="1"/>
          </p:cNvPicPr>
          <p:nvPr/>
        </p:nvPicPr>
        <p:blipFill>
          <a:blip r:embed="rId3"/>
          <a:stretch>
            <a:fillRect/>
          </a:stretch>
        </p:blipFill>
        <p:spPr>
          <a:xfrm>
            <a:off x="1469906" y="3891909"/>
            <a:ext cx="4470090" cy="2514426"/>
          </a:xfrm>
          <a:prstGeom prst="rect">
            <a:avLst/>
          </a:prstGeom>
        </p:spPr>
      </p:pic>
      <p:pic>
        <p:nvPicPr>
          <p:cNvPr id="7" name="Picture 18">
            <a:extLst>
              <a:ext uri="{FF2B5EF4-FFF2-40B4-BE49-F238E27FC236}">
                <a16:creationId xmlns:a16="http://schemas.microsoft.com/office/drawing/2014/main" id="{9BFEF949-A410-AC22-2F91-CD944245C01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06771" y="2575922"/>
            <a:ext cx="4541890" cy="4541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11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44DC-F4D9-A9C4-E0A9-D2EB9EC472DD}"/>
              </a:ext>
            </a:extLst>
          </p:cNvPr>
          <p:cNvSpPr>
            <a:spLocks noGrp="1"/>
          </p:cNvSpPr>
          <p:nvPr>
            <p:ph type="title"/>
          </p:nvPr>
        </p:nvSpPr>
        <p:spPr/>
        <p:txBody>
          <a:bodyPr/>
          <a:lstStyle/>
          <a:p>
            <a:r>
              <a:rPr lang="en-US"/>
              <a:t>Strategic Objective 4.3</a:t>
            </a:r>
          </a:p>
        </p:txBody>
      </p:sp>
      <p:sp>
        <p:nvSpPr>
          <p:cNvPr id="3" name="Content Placeholder 2">
            <a:extLst>
              <a:ext uri="{FF2B5EF4-FFF2-40B4-BE49-F238E27FC236}">
                <a16:creationId xmlns:a16="http://schemas.microsoft.com/office/drawing/2014/main" id="{4680CBC3-E742-114C-04FA-D1F01F9410A8}"/>
              </a:ext>
            </a:extLst>
          </p:cNvPr>
          <p:cNvSpPr>
            <a:spLocks noGrp="1"/>
          </p:cNvSpPr>
          <p:nvPr>
            <p:ph idx="1"/>
          </p:nvPr>
        </p:nvSpPr>
        <p:spPr/>
        <p:txBody>
          <a:bodyPr/>
          <a:lstStyle/>
          <a:p>
            <a:r>
              <a:rPr lang="en-US"/>
              <a:t>2022 NASA Strategic Plan</a:t>
            </a:r>
          </a:p>
          <a:p>
            <a:r>
              <a:rPr lang="en-US"/>
              <a:t>Build the next generation of explorers</a:t>
            </a:r>
          </a:p>
          <a:p>
            <a:endParaRPr lang="en-US"/>
          </a:p>
        </p:txBody>
      </p:sp>
      <p:sp>
        <p:nvSpPr>
          <p:cNvPr id="4" name="Slide Number Placeholder 3">
            <a:extLst>
              <a:ext uri="{FF2B5EF4-FFF2-40B4-BE49-F238E27FC236}">
                <a16:creationId xmlns:a16="http://schemas.microsoft.com/office/drawing/2014/main" id="{B8302D92-FDBD-E2CF-8092-819BBD2C80E0}"/>
              </a:ext>
            </a:extLst>
          </p:cNvPr>
          <p:cNvSpPr>
            <a:spLocks noGrp="1"/>
          </p:cNvSpPr>
          <p:nvPr>
            <p:ph type="sldNum" sz="quarter" idx="12"/>
          </p:nvPr>
        </p:nvSpPr>
        <p:spPr/>
        <p:txBody>
          <a:bodyPr/>
          <a:lstStyle/>
          <a:p>
            <a:fld id="{1BE516D5-F323-4D1C-AABE-451BF210CAEF}" type="slidenum">
              <a:rPr lang="en-US" smtClean="0"/>
              <a:t>21</a:t>
            </a:fld>
            <a:endParaRPr lang="en-US"/>
          </a:p>
        </p:txBody>
      </p:sp>
      <p:pic>
        <p:nvPicPr>
          <p:cNvPr id="2052" name="Picture 4" descr="Space exploration - Wikipedia">
            <a:extLst>
              <a:ext uri="{FF2B5EF4-FFF2-40B4-BE49-F238E27FC236}">
                <a16:creationId xmlns:a16="http://schemas.microsoft.com/office/drawing/2014/main" id="{31219A05-7635-E6B8-8788-F46BAEC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992" y="1716930"/>
            <a:ext cx="4550885" cy="4460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815CD63-5240-9EB4-20BC-1CA2C41474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6758" y="2820999"/>
            <a:ext cx="5966157" cy="3355963"/>
          </a:xfrm>
          <a:prstGeom prst="rect">
            <a:avLst/>
          </a:prstGeom>
        </p:spPr>
      </p:pic>
    </p:spTree>
    <p:extLst>
      <p:ext uri="{BB962C8B-B14F-4D97-AF65-F5344CB8AC3E}">
        <p14:creationId xmlns:p14="http://schemas.microsoft.com/office/powerpoint/2010/main" val="2024930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D9EC7-407B-68CC-6C1D-6972BA9EA7BB}"/>
              </a:ext>
            </a:extLst>
          </p:cNvPr>
          <p:cNvSpPr>
            <a:spLocks noGrp="1"/>
          </p:cNvSpPr>
          <p:nvPr>
            <p:ph type="title"/>
          </p:nvPr>
        </p:nvSpPr>
        <p:spPr/>
        <p:txBody>
          <a:bodyPr/>
          <a:lstStyle/>
          <a:p>
            <a:r>
              <a:rPr lang="en-US"/>
              <a:t>Strategic Objective 4.3: </a:t>
            </a:r>
            <a:r>
              <a:rPr lang="en-US" sz="4000"/>
              <a:t>Explorers</a:t>
            </a:r>
            <a:r>
              <a:rPr lang="en-US"/>
              <a:t> </a:t>
            </a:r>
          </a:p>
        </p:txBody>
      </p:sp>
      <p:sp>
        <p:nvSpPr>
          <p:cNvPr id="3" name="Content Placeholder 2">
            <a:extLst>
              <a:ext uri="{FF2B5EF4-FFF2-40B4-BE49-F238E27FC236}">
                <a16:creationId xmlns:a16="http://schemas.microsoft.com/office/drawing/2014/main" id="{3D286412-A63C-2FBA-8F54-EE1DBAAE70E3}"/>
              </a:ext>
            </a:extLst>
          </p:cNvPr>
          <p:cNvSpPr>
            <a:spLocks noGrp="1"/>
          </p:cNvSpPr>
          <p:nvPr>
            <p:ph idx="1"/>
          </p:nvPr>
        </p:nvSpPr>
        <p:spPr/>
        <p:txBody>
          <a:bodyPr/>
          <a:lstStyle/>
          <a:p>
            <a:r>
              <a:rPr lang="en-US"/>
              <a:t>ADCS required to point the antenna at the Earth</a:t>
            </a:r>
          </a:p>
          <a:p>
            <a:r>
              <a:rPr lang="en-US"/>
              <a:t>3-axis magnetorquer-only attitude control</a:t>
            </a:r>
          </a:p>
          <a:p>
            <a:pPr lvl="1"/>
            <a:r>
              <a:rPr lang="en-US"/>
              <a:t>Newly designed technology</a:t>
            </a:r>
          </a:p>
          <a:p>
            <a:pPr lvl="1"/>
            <a:r>
              <a:rPr lang="en-US"/>
              <a:t>Reduces cost of ADCS units significantly</a:t>
            </a:r>
          </a:p>
          <a:p>
            <a:r>
              <a:rPr lang="en-US"/>
              <a:t>Opportunity to find a passion for GNC</a:t>
            </a:r>
          </a:p>
          <a:p>
            <a:endParaRPr lang="en-US"/>
          </a:p>
          <a:p>
            <a:endParaRPr lang="en-US"/>
          </a:p>
        </p:txBody>
      </p:sp>
      <p:sp>
        <p:nvSpPr>
          <p:cNvPr id="4" name="Slide Number Placeholder 3">
            <a:extLst>
              <a:ext uri="{FF2B5EF4-FFF2-40B4-BE49-F238E27FC236}">
                <a16:creationId xmlns:a16="http://schemas.microsoft.com/office/drawing/2014/main" id="{36794E95-DFE1-58FB-378F-49ECE991601B}"/>
              </a:ext>
            </a:extLst>
          </p:cNvPr>
          <p:cNvSpPr>
            <a:spLocks noGrp="1"/>
          </p:cNvSpPr>
          <p:nvPr>
            <p:ph type="sldNum" sz="quarter" idx="12"/>
          </p:nvPr>
        </p:nvSpPr>
        <p:spPr/>
        <p:txBody>
          <a:bodyPr/>
          <a:lstStyle/>
          <a:p>
            <a:fld id="{1BE516D5-F323-4D1C-AABE-451BF210CAEF}" type="slidenum">
              <a:rPr lang="en-US" smtClean="0"/>
              <a:t>22</a:t>
            </a:fld>
            <a:endParaRPr lang="en-US"/>
          </a:p>
        </p:txBody>
      </p:sp>
      <p:pic>
        <p:nvPicPr>
          <p:cNvPr id="5" name="Picture 4" descr="Mini Fine Sun Sensor image">
            <a:extLst>
              <a:ext uri="{FF2B5EF4-FFF2-40B4-BE49-F238E27FC236}">
                <a16:creationId xmlns:a16="http://schemas.microsoft.com/office/drawing/2014/main" id="{0045D22F-AAD8-3959-7E72-407198CCAD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10" t="6382" r="20269" b="7874"/>
          <a:stretch/>
        </p:blipFill>
        <p:spPr bwMode="auto">
          <a:xfrm>
            <a:off x="7151970" y="4046230"/>
            <a:ext cx="2847782" cy="2390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8FF5386-ED58-00A4-6447-E824056128D3}"/>
              </a:ext>
            </a:extLst>
          </p:cNvPr>
          <p:cNvPicPr>
            <a:picLocks noChangeAspect="1"/>
          </p:cNvPicPr>
          <p:nvPr/>
        </p:nvPicPr>
        <p:blipFill>
          <a:blip r:embed="rId4"/>
          <a:stretch>
            <a:fillRect/>
          </a:stretch>
        </p:blipFill>
        <p:spPr>
          <a:xfrm>
            <a:off x="4182456" y="4054332"/>
            <a:ext cx="2747244" cy="2390103"/>
          </a:xfrm>
          <a:prstGeom prst="rect">
            <a:avLst/>
          </a:prstGeom>
        </p:spPr>
      </p:pic>
      <p:pic>
        <p:nvPicPr>
          <p:cNvPr id="1026" name="Picture 2">
            <a:extLst>
              <a:ext uri="{FF2B5EF4-FFF2-40B4-BE49-F238E27FC236}">
                <a16:creationId xmlns:a16="http://schemas.microsoft.com/office/drawing/2014/main" id="{509316D4-F565-B4E3-250B-F568C5977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561" y="4046230"/>
            <a:ext cx="2714625"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983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3A94-097D-86AC-9E12-90D4938418A9}"/>
              </a:ext>
            </a:extLst>
          </p:cNvPr>
          <p:cNvSpPr>
            <a:spLocks noGrp="1"/>
          </p:cNvSpPr>
          <p:nvPr>
            <p:ph type="title"/>
          </p:nvPr>
        </p:nvSpPr>
        <p:spPr/>
        <p:txBody>
          <a:bodyPr/>
          <a:lstStyle/>
          <a:p>
            <a:r>
              <a:rPr lang="en-US" b="1"/>
              <a:t>Conclusion</a:t>
            </a:r>
          </a:p>
        </p:txBody>
      </p:sp>
      <p:sp>
        <p:nvSpPr>
          <p:cNvPr id="3" name="Text Placeholder 2">
            <a:extLst>
              <a:ext uri="{FF2B5EF4-FFF2-40B4-BE49-F238E27FC236}">
                <a16:creationId xmlns:a16="http://schemas.microsoft.com/office/drawing/2014/main" id="{0B7475BE-8DDD-76E7-380F-12EAE9F16920}"/>
              </a:ext>
            </a:extLst>
          </p:cNvPr>
          <p:cNvSpPr>
            <a:spLocks noGrp="1"/>
          </p:cNvSpPr>
          <p:nvPr>
            <p:ph type="body" idx="1"/>
          </p:nvPr>
        </p:nvSpPr>
        <p:spPr/>
        <p:txBody>
          <a:bodyPr/>
          <a:lstStyle/>
          <a:p>
            <a:r>
              <a:rPr lang="en-US"/>
              <a:t>Presented by: Carter Page, Team Coordinator</a:t>
            </a:r>
          </a:p>
        </p:txBody>
      </p:sp>
      <p:sp>
        <p:nvSpPr>
          <p:cNvPr id="4" name="Slide Number Placeholder 3">
            <a:extLst>
              <a:ext uri="{FF2B5EF4-FFF2-40B4-BE49-F238E27FC236}">
                <a16:creationId xmlns:a16="http://schemas.microsoft.com/office/drawing/2014/main" id="{EF3E8F2D-5976-3377-37FD-645091EE62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16D5-F323-4D1C-AABE-451BF210CAEF}" type="slidenum">
              <a:rPr kumimoji="0" lang="en-US" sz="1200" b="0" i="0" u="none" strike="noStrike" kern="1200" cap="none" spc="0" normalizeH="0" baseline="0" noProof="0" smtClean="0">
                <a:ln>
                  <a:noFill/>
                </a:ln>
                <a:solidFill>
                  <a:srgbClr val="FFFFFF">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FFFFFF">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0312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B2B6-B87E-3E4F-5645-6B68B194752D}"/>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F4CADE3D-5AC5-B5D5-F3D7-D2C0564AE051}"/>
              </a:ext>
            </a:extLst>
          </p:cNvPr>
          <p:cNvSpPr>
            <a:spLocks noGrp="1"/>
          </p:cNvSpPr>
          <p:nvPr>
            <p:ph idx="1"/>
          </p:nvPr>
        </p:nvSpPr>
        <p:spPr>
          <a:xfrm>
            <a:off x="838200" y="1606857"/>
            <a:ext cx="10515600" cy="4749493"/>
          </a:xfrm>
        </p:spPr>
        <p:txBody>
          <a:bodyPr>
            <a:normAutofit/>
          </a:bodyPr>
          <a:lstStyle/>
          <a:p>
            <a:r>
              <a:rPr lang="en-US" b="1"/>
              <a:t>Strategic Objective 3.1: </a:t>
            </a:r>
            <a:r>
              <a:rPr lang="en-US"/>
              <a:t>Develop revolutionary technologies that will benefit NASA’s missions and the American space economy</a:t>
            </a:r>
          </a:p>
          <a:p>
            <a:pPr lvl="1"/>
            <a:r>
              <a:rPr lang="en-US"/>
              <a:t>Transparent Patch Antenna</a:t>
            </a:r>
          </a:p>
          <a:p>
            <a:r>
              <a:rPr lang="en-US" b="1"/>
              <a:t>Strategy 4.2: </a:t>
            </a:r>
            <a:r>
              <a:rPr lang="en-US"/>
              <a:t>Engage people of all ages with NASA’s science</a:t>
            </a:r>
          </a:p>
          <a:p>
            <a:pPr lvl="1"/>
            <a:r>
              <a:rPr lang="en-US"/>
              <a:t>BUSS Program</a:t>
            </a:r>
          </a:p>
          <a:p>
            <a:r>
              <a:rPr lang="en-US" b="1"/>
              <a:t>Strategic Objective 1.2: </a:t>
            </a:r>
            <a:r>
              <a:rPr lang="en-US"/>
              <a:t>Create learning opportunities by engaging students with NASA’s experts and missions</a:t>
            </a:r>
          </a:p>
          <a:p>
            <a:pPr lvl="1"/>
            <a:r>
              <a:rPr lang="en-US"/>
              <a:t>F’ Flight Software Framework</a:t>
            </a:r>
          </a:p>
          <a:p>
            <a:r>
              <a:rPr lang="en-US" b="1"/>
              <a:t>Strategic Objective 4.3: </a:t>
            </a:r>
            <a:r>
              <a:rPr lang="en-US"/>
              <a:t>Build the next generation of explorers</a:t>
            </a:r>
          </a:p>
          <a:p>
            <a:pPr lvl="1"/>
            <a:r>
              <a:rPr lang="en-US"/>
              <a:t>Members finding their passions</a:t>
            </a:r>
          </a:p>
        </p:txBody>
      </p:sp>
      <p:sp>
        <p:nvSpPr>
          <p:cNvPr id="4" name="Slide Number Placeholder 3">
            <a:extLst>
              <a:ext uri="{FF2B5EF4-FFF2-40B4-BE49-F238E27FC236}">
                <a16:creationId xmlns:a16="http://schemas.microsoft.com/office/drawing/2014/main" id="{73932E08-FA52-64A1-1CA5-3162410347E9}"/>
              </a:ext>
            </a:extLst>
          </p:cNvPr>
          <p:cNvSpPr>
            <a:spLocks noGrp="1"/>
          </p:cNvSpPr>
          <p:nvPr>
            <p:ph type="sldNum" sz="quarter" idx="12"/>
          </p:nvPr>
        </p:nvSpPr>
        <p:spPr/>
        <p:txBody>
          <a:bodyPr/>
          <a:lstStyle/>
          <a:p>
            <a:fld id="{1BE516D5-F323-4D1C-AABE-451BF210CAEF}" type="slidenum">
              <a:rPr lang="en-US" smtClean="0"/>
              <a:t>24</a:t>
            </a:fld>
            <a:endParaRPr lang="en-US"/>
          </a:p>
        </p:txBody>
      </p:sp>
    </p:spTree>
    <p:extLst>
      <p:ext uri="{BB962C8B-B14F-4D97-AF65-F5344CB8AC3E}">
        <p14:creationId xmlns:p14="http://schemas.microsoft.com/office/powerpoint/2010/main" val="2611159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0AB48-4B2D-B56A-DE97-B2448453A858}"/>
              </a:ext>
            </a:extLst>
          </p:cNvPr>
          <p:cNvSpPr>
            <a:spLocks noGrp="1"/>
          </p:cNvSpPr>
          <p:nvPr>
            <p:ph type="title"/>
          </p:nvPr>
        </p:nvSpPr>
        <p:spPr/>
        <p:txBody>
          <a:bodyPr/>
          <a:lstStyle/>
          <a:p>
            <a:r>
              <a:rPr lang="en-US"/>
              <a:t>Feedback Submission</a:t>
            </a:r>
          </a:p>
        </p:txBody>
      </p:sp>
      <p:sp>
        <p:nvSpPr>
          <p:cNvPr id="3" name="Content Placeholder 2">
            <a:extLst>
              <a:ext uri="{FF2B5EF4-FFF2-40B4-BE49-F238E27FC236}">
                <a16:creationId xmlns:a16="http://schemas.microsoft.com/office/drawing/2014/main" id="{30D1A040-A832-431F-28F5-5E1B7CB46BDB}"/>
              </a:ext>
            </a:extLst>
          </p:cNvPr>
          <p:cNvSpPr>
            <a:spLocks noGrp="1"/>
          </p:cNvSpPr>
          <p:nvPr>
            <p:ph idx="1"/>
          </p:nvPr>
        </p:nvSpPr>
        <p:spPr/>
        <p:txBody>
          <a:bodyPr/>
          <a:lstStyle/>
          <a:p>
            <a:r>
              <a:rPr lang="en-US">
                <a:hlinkClick r:id="rId3"/>
              </a:rPr>
              <a:t>Google Form</a:t>
            </a:r>
            <a:endParaRPr lang="en-US"/>
          </a:p>
          <a:p>
            <a:r>
              <a:rPr lang="en-US"/>
              <a:t>How well does the GASRATS mission align with NASA’s goals and objectives?</a:t>
            </a:r>
          </a:p>
          <a:p>
            <a:r>
              <a:rPr lang="en-US"/>
              <a:t>Is a launch opportunity necessary to achieve the objectives of the GASRATS mission?</a:t>
            </a:r>
          </a:p>
          <a:p>
            <a:r>
              <a:rPr lang="en-US"/>
              <a:t>How might we be able to improve our presentations in the future (such as Feasibility Review next month)?</a:t>
            </a:r>
          </a:p>
          <a:p>
            <a:r>
              <a:rPr lang="en-US"/>
              <a:t>Any other feedback is welcomed!</a:t>
            </a:r>
          </a:p>
          <a:p>
            <a:r>
              <a:rPr lang="en-US"/>
              <a:t>We plan to respond to all given feedback by October 14</a:t>
            </a:r>
          </a:p>
        </p:txBody>
      </p:sp>
      <p:sp>
        <p:nvSpPr>
          <p:cNvPr id="4" name="Slide Number Placeholder 3">
            <a:extLst>
              <a:ext uri="{FF2B5EF4-FFF2-40B4-BE49-F238E27FC236}">
                <a16:creationId xmlns:a16="http://schemas.microsoft.com/office/drawing/2014/main" id="{88283D81-5B46-C367-7AE4-3649CA06FB9D}"/>
              </a:ext>
            </a:extLst>
          </p:cNvPr>
          <p:cNvSpPr>
            <a:spLocks noGrp="1"/>
          </p:cNvSpPr>
          <p:nvPr>
            <p:ph type="sldNum" sz="quarter" idx="12"/>
          </p:nvPr>
        </p:nvSpPr>
        <p:spPr/>
        <p:txBody>
          <a:bodyPr/>
          <a:lstStyle/>
          <a:p>
            <a:fld id="{1BE516D5-F323-4D1C-AABE-451BF210CAEF}" type="slidenum">
              <a:rPr lang="en-US" smtClean="0"/>
              <a:t>25</a:t>
            </a:fld>
            <a:endParaRPr lang="en-US"/>
          </a:p>
        </p:txBody>
      </p:sp>
    </p:spTree>
    <p:extLst>
      <p:ext uri="{BB962C8B-B14F-4D97-AF65-F5344CB8AC3E}">
        <p14:creationId xmlns:p14="http://schemas.microsoft.com/office/powerpoint/2010/main" val="1260085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262C-88DF-F326-D697-0DA6D06D9E34}"/>
              </a:ext>
            </a:extLst>
          </p:cNvPr>
          <p:cNvSpPr>
            <a:spLocks noGrp="1"/>
          </p:cNvSpPr>
          <p:nvPr>
            <p:ph type="ctrTitle"/>
          </p:nvPr>
        </p:nvSpPr>
        <p:spPr>
          <a:xfrm>
            <a:off x="50404" y="2590149"/>
            <a:ext cx="12091190" cy="1165093"/>
          </a:xfrm>
        </p:spPr>
        <p:txBody>
          <a:bodyPr>
            <a:noAutofit/>
          </a:bodyPr>
          <a:lstStyle/>
          <a:p>
            <a:r>
              <a:rPr lang="en-US" sz="3000" b="1">
                <a:latin typeface="Arial"/>
                <a:cs typeface="Arial"/>
              </a:rPr>
              <a:t>Thank you for attending </a:t>
            </a:r>
            <a:br>
              <a:rPr lang="en-US" sz="3000" b="1">
                <a:latin typeface="Arial"/>
                <a:cs typeface="Arial"/>
              </a:rPr>
            </a:br>
            <a:r>
              <a:rPr lang="en-US" sz="3000" b="1">
                <a:latin typeface="Arial"/>
                <a:cs typeface="Arial"/>
              </a:rPr>
              <a:t>the GASRATS Merit Review!</a:t>
            </a:r>
            <a:endParaRPr lang="en-US" sz="3000" b="1">
              <a:solidFill>
                <a:schemeClr val="bg1"/>
              </a:solidFill>
              <a:latin typeface="Arial"/>
              <a:cs typeface="Arial"/>
            </a:endParaRPr>
          </a:p>
        </p:txBody>
      </p:sp>
      <p:pic>
        <p:nvPicPr>
          <p:cNvPr id="5" name="Picture 4" descr="Logo&#10;&#10;Description automatically generated">
            <a:extLst>
              <a:ext uri="{FF2B5EF4-FFF2-40B4-BE49-F238E27FC236}">
                <a16:creationId xmlns:a16="http://schemas.microsoft.com/office/drawing/2014/main" id="{41343607-0E28-47D7-77C2-6F1A0E182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728" y="660035"/>
            <a:ext cx="5144544" cy="1970926"/>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0C50F969-ACF4-1986-F305-1F9D9C4F9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392" y="6130640"/>
            <a:ext cx="2305214" cy="496558"/>
          </a:xfrm>
          <a:prstGeom prst="rect">
            <a:avLst/>
          </a:prstGeom>
        </p:spPr>
      </p:pic>
      <p:sp>
        <p:nvSpPr>
          <p:cNvPr id="3" name="Title 1">
            <a:extLst>
              <a:ext uri="{FF2B5EF4-FFF2-40B4-BE49-F238E27FC236}">
                <a16:creationId xmlns:a16="http://schemas.microsoft.com/office/drawing/2014/main" id="{46430BBD-EA3E-96A2-7EC5-EC36CE3858BD}"/>
              </a:ext>
            </a:extLst>
          </p:cNvPr>
          <p:cNvSpPr txBox="1">
            <a:spLocks/>
          </p:cNvSpPr>
          <p:nvPr/>
        </p:nvSpPr>
        <p:spPr>
          <a:xfrm>
            <a:off x="0" y="4585139"/>
            <a:ext cx="12091190" cy="11650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a:latin typeface="Arial"/>
                <a:cs typeface="Arial"/>
              </a:rPr>
              <a:t>We hope you will join us for the GASRATS </a:t>
            </a:r>
            <a:br>
              <a:rPr lang="en-US" sz="2400" b="1">
                <a:latin typeface="Arial"/>
                <a:cs typeface="Arial"/>
              </a:rPr>
            </a:br>
            <a:r>
              <a:rPr lang="en-US" sz="2400" b="1">
                <a:latin typeface="Arial"/>
                <a:cs typeface="Arial"/>
              </a:rPr>
              <a:t>Feasibility Review on October 28, 10:00 AM MDT.</a:t>
            </a:r>
          </a:p>
          <a:p>
            <a:endParaRPr lang="en-US" sz="2400" b="1">
              <a:latin typeface="Arial"/>
              <a:cs typeface="Arial"/>
            </a:endParaRPr>
          </a:p>
          <a:p>
            <a:r>
              <a:rPr lang="en-US" sz="2400" b="1">
                <a:latin typeface="Arial"/>
                <a:cs typeface="Arial"/>
              </a:rPr>
              <a:t>For further questions, please email </a:t>
            </a:r>
            <a:br>
              <a:rPr lang="en-US" sz="2400" b="1">
                <a:latin typeface="Arial"/>
                <a:cs typeface="Arial"/>
              </a:rPr>
            </a:br>
            <a:r>
              <a:rPr lang="en-US" sz="2400" b="1">
                <a:latin typeface="Arial"/>
                <a:cs typeface="Arial"/>
              </a:rPr>
              <a:t>Carter Page at coordinator@gas.usu.edu</a:t>
            </a:r>
            <a:endParaRPr lang="en-US" sz="2400" b="1">
              <a:solidFill>
                <a:schemeClr val="bg1"/>
              </a:solidFill>
              <a:latin typeface="Arial"/>
              <a:cs typeface="Arial"/>
            </a:endParaRPr>
          </a:p>
        </p:txBody>
      </p:sp>
    </p:spTree>
    <p:extLst>
      <p:ext uri="{BB962C8B-B14F-4D97-AF65-F5344CB8AC3E}">
        <p14:creationId xmlns:p14="http://schemas.microsoft.com/office/powerpoint/2010/main" val="2253002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43BE-D79C-88DE-7694-20F5367DC60B}"/>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0360A23F-06E0-4F30-2A09-88DC794820AD}"/>
              </a:ext>
            </a:extLst>
          </p:cNvPr>
          <p:cNvSpPr>
            <a:spLocks noGrp="1"/>
          </p:cNvSpPr>
          <p:nvPr>
            <p:ph idx="1"/>
          </p:nvPr>
        </p:nvSpPr>
        <p:spPr/>
        <p:txBody>
          <a:bodyPr/>
          <a:lstStyle/>
          <a:p>
            <a:r>
              <a:rPr lang="en-US">
                <a:hlinkClick r:id="rId2"/>
              </a:rPr>
              <a:t>NASA CSLI</a:t>
            </a:r>
            <a:endParaRPr lang="en-US"/>
          </a:p>
          <a:p>
            <a:r>
              <a:rPr lang="en-US">
                <a:hlinkClick r:id="rId3"/>
              </a:rPr>
              <a:t>2023 CSLI AoPo</a:t>
            </a:r>
            <a:endParaRPr lang="en-US"/>
          </a:p>
          <a:p>
            <a:r>
              <a:rPr lang="en-US">
                <a:hlinkClick r:id="rId4"/>
              </a:rPr>
              <a:t>NASA Strategic Plan</a:t>
            </a:r>
            <a:endParaRPr lang="en-US"/>
          </a:p>
          <a:p>
            <a:r>
              <a:rPr lang="en-US">
                <a:hlinkClick r:id="rId5"/>
              </a:rPr>
              <a:t>NASA Strategy for STEM Engagement</a:t>
            </a:r>
            <a:endParaRPr lang="en-US"/>
          </a:p>
          <a:p>
            <a:r>
              <a:rPr lang="en-US">
                <a:hlinkClick r:id="rId6"/>
              </a:rPr>
              <a:t>NASA Science Plan</a:t>
            </a:r>
            <a:endParaRPr lang="en-US"/>
          </a:p>
          <a:p>
            <a:r>
              <a:rPr lang="en-US">
                <a:hlinkClick r:id="rId7"/>
              </a:rPr>
              <a:t>NASA F’ Flight Software Framework</a:t>
            </a:r>
            <a:endParaRPr lang="en-US"/>
          </a:p>
          <a:p>
            <a:r>
              <a:rPr lang="en-US">
                <a:hlinkClick r:id="rId8"/>
              </a:rPr>
              <a:t>GAS Team Website</a:t>
            </a:r>
            <a:endParaRPr lang="en-US"/>
          </a:p>
          <a:p>
            <a:endParaRPr lang="en-US"/>
          </a:p>
        </p:txBody>
      </p:sp>
      <p:sp>
        <p:nvSpPr>
          <p:cNvPr id="4" name="Slide Number Placeholder 3">
            <a:extLst>
              <a:ext uri="{FF2B5EF4-FFF2-40B4-BE49-F238E27FC236}">
                <a16:creationId xmlns:a16="http://schemas.microsoft.com/office/drawing/2014/main" id="{B38F61DB-2E29-1C20-7FFE-5EF7ED8603E4}"/>
              </a:ext>
            </a:extLst>
          </p:cNvPr>
          <p:cNvSpPr>
            <a:spLocks noGrp="1"/>
          </p:cNvSpPr>
          <p:nvPr>
            <p:ph type="sldNum" sz="quarter" idx="12"/>
          </p:nvPr>
        </p:nvSpPr>
        <p:spPr/>
        <p:txBody>
          <a:bodyPr/>
          <a:lstStyle/>
          <a:p>
            <a:fld id="{1BE516D5-F323-4D1C-AABE-451BF210CAEF}" type="slidenum">
              <a:rPr lang="en-US" smtClean="0"/>
              <a:t>27</a:t>
            </a:fld>
            <a:endParaRPr lang="en-US"/>
          </a:p>
        </p:txBody>
      </p:sp>
    </p:spTree>
    <p:extLst>
      <p:ext uri="{BB962C8B-B14F-4D97-AF65-F5344CB8AC3E}">
        <p14:creationId xmlns:p14="http://schemas.microsoft.com/office/powerpoint/2010/main" val="4067230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5F41-305D-51CC-1366-82013BC7AEC5}"/>
              </a:ext>
            </a:extLst>
          </p:cNvPr>
          <p:cNvSpPr>
            <a:spLocks noGrp="1"/>
          </p:cNvSpPr>
          <p:nvPr>
            <p:ph type="title"/>
          </p:nvPr>
        </p:nvSpPr>
        <p:spPr/>
        <p:txBody>
          <a:bodyPr/>
          <a:lstStyle/>
          <a:p>
            <a:r>
              <a:rPr lang="en-US" b="1"/>
              <a:t>What is the GAS Team?</a:t>
            </a:r>
          </a:p>
        </p:txBody>
      </p:sp>
      <p:sp>
        <p:nvSpPr>
          <p:cNvPr id="3" name="Content Placeholder 2">
            <a:extLst>
              <a:ext uri="{FF2B5EF4-FFF2-40B4-BE49-F238E27FC236}">
                <a16:creationId xmlns:a16="http://schemas.microsoft.com/office/drawing/2014/main" id="{CB868B7E-741C-11DE-9E74-AC1F2D6985CD}"/>
              </a:ext>
            </a:extLst>
          </p:cNvPr>
          <p:cNvSpPr>
            <a:spLocks noGrp="1"/>
          </p:cNvSpPr>
          <p:nvPr>
            <p:ph idx="1"/>
          </p:nvPr>
        </p:nvSpPr>
        <p:spPr/>
        <p:txBody>
          <a:bodyPr/>
          <a:lstStyle/>
          <a:p>
            <a:pPr marL="0" indent="0">
              <a:buNone/>
            </a:pPr>
            <a:r>
              <a:rPr lang="en-US"/>
              <a:t>The Get Away Special (GAS) Student Satellite Team is a student-run team at USU focused on designing and building CubeSats! </a:t>
            </a:r>
          </a:p>
        </p:txBody>
      </p:sp>
      <p:sp>
        <p:nvSpPr>
          <p:cNvPr id="4" name="Slide Number Placeholder 3">
            <a:extLst>
              <a:ext uri="{FF2B5EF4-FFF2-40B4-BE49-F238E27FC236}">
                <a16:creationId xmlns:a16="http://schemas.microsoft.com/office/drawing/2014/main" id="{0F9D110B-1B8E-6F55-7836-A14C7CF56FC8}"/>
              </a:ext>
            </a:extLst>
          </p:cNvPr>
          <p:cNvSpPr>
            <a:spLocks noGrp="1"/>
          </p:cNvSpPr>
          <p:nvPr>
            <p:ph type="sldNum" sz="quarter" idx="12"/>
          </p:nvPr>
        </p:nvSpPr>
        <p:spPr/>
        <p:txBody>
          <a:bodyPr/>
          <a:lstStyle/>
          <a:p>
            <a:fld id="{1BE516D5-F323-4D1C-AABE-451BF210CAEF}" type="slidenum">
              <a:rPr lang="en-US" smtClean="0"/>
              <a:t>3</a:t>
            </a:fld>
            <a:endParaRPr lang="en-US"/>
          </a:p>
        </p:txBody>
      </p:sp>
      <p:pic>
        <p:nvPicPr>
          <p:cNvPr id="11" name="Picture 10">
            <a:extLst>
              <a:ext uri="{FF2B5EF4-FFF2-40B4-BE49-F238E27FC236}">
                <a16:creationId xmlns:a16="http://schemas.microsoft.com/office/drawing/2014/main" id="{86BB6A03-1389-B258-E125-CE8B549B76C2}"/>
              </a:ext>
            </a:extLst>
          </p:cNvPr>
          <p:cNvPicPr>
            <a:picLocks noChangeAspect="1"/>
          </p:cNvPicPr>
          <p:nvPr/>
        </p:nvPicPr>
        <p:blipFill rotWithShape="1">
          <a:blip r:embed="rId3">
            <a:extLst>
              <a:ext uri="{28A0092B-C50C-407E-A947-70E740481C1C}">
                <a14:useLocalDpi xmlns:a14="http://schemas.microsoft.com/office/drawing/2010/main" val="0"/>
              </a:ext>
            </a:extLst>
          </a:blip>
          <a:srcRect l="2459" t="3858" r="11068" b="5527"/>
          <a:stretch/>
        </p:blipFill>
        <p:spPr>
          <a:xfrm rot="5400000">
            <a:off x="4350803" y="3344093"/>
            <a:ext cx="3490393" cy="2743199"/>
          </a:xfrm>
          <a:prstGeom prst="rect">
            <a:avLst/>
          </a:prstGeom>
        </p:spPr>
      </p:pic>
      <p:pic>
        <p:nvPicPr>
          <p:cNvPr id="13" name="Picture 12" descr="A group of people posing for a photo in front of a sculpture&#10;&#10;Description automatically generated">
            <a:extLst>
              <a:ext uri="{FF2B5EF4-FFF2-40B4-BE49-F238E27FC236}">
                <a16:creationId xmlns:a16="http://schemas.microsoft.com/office/drawing/2014/main" id="{26DD082E-988C-B1F0-4F53-C3E2CEBE00AB}"/>
              </a:ext>
            </a:extLst>
          </p:cNvPr>
          <p:cNvPicPr>
            <a:picLocks noChangeAspect="1"/>
          </p:cNvPicPr>
          <p:nvPr/>
        </p:nvPicPr>
        <p:blipFill>
          <a:blip r:embed="rId4"/>
          <a:stretch>
            <a:fillRect/>
          </a:stretch>
        </p:blipFill>
        <p:spPr>
          <a:xfrm>
            <a:off x="8110632" y="4715693"/>
            <a:ext cx="2536737" cy="1902554"/>
          </a:xfrm>
          <a:prstGeom prst="rect">
            <a:avLst/>
          </a:prstGeom>
        </p:spPr>
      </p:pic>
      <p:pic>
        <p:nvPicPr>
          <p:cNvPr id="21" name="Picture 20" descr="A picture containing cake, indoor, case, square&#10;&#10;Description automatically generated">
            <a:extLst>
              <a:ext uri="{FF2B5EF4-FFF2-40B4-BE49-F238E27FC236}">
                <a16:creationId xmlns:a16="http://schemas.microsoft.com/office/drawing/2014/main" id="{F40DDB85-564D-6D09-A09F-FE0DD6FB9C7C}"/>
              </a:ext>
            </a:extLst>
          </p:cNvPr>
          <p:cNvPicPr>
            <a:picLocks noChangeAspect="1"/>
          </p:cNvPicPr>
          <p:nvPr/>
        </p:nvPicPr>
        <p:blipFill rotWithShape="1">
          <a:blip r:embed="rId5"/>
          <a:srcRect l="349" t="265"/>
          <a:stretch/>
        </p:blipFill>
        <p:spPr>
          <a:xfrm>
            <a:off x="9039226" y="2704862"/>
            <a:ext cx="2134037" cy="1602164"/>
          </a:xfrm>
          <a:prstGeom prst="rect">
            <a:avLst/>
          </a:prstGeom>
        </p:spPr>
      </p:pic>
      <p:pic>
        <p:nvPicPr>
          <p:cNvPr id="23" name="Google Shape;114;p26">
            <a:extLst>
              <a:ext uri="{FF2B5EF4-FFF2-40B4-BE49-F238E27FC236}">
                <a16:creationId xmlns:a16="http://schemas.microsoft.com/office/drawing/2014/main" id="{19052092-04F3-1607-B412-75B0563294F6}"/>
              </a:ext>
            </a:extLst>
          </p:cNvPr>
          <p:cNvPicPr preferRelativeResize="0"/>
          <p:nvPr/>
        </p:nvPicPr>
        <p:blipFill rotWithShape="1">
          <a:blip r:embed="rId6">
            <a:alphaModFix/>
          </a:blip>
          <a:srcRect l="10038" t="12103" r="13909" b="7368"/>
          <a:stretch/>
        </p:blipFill>
        <p:spPr>
          <a:xfrm>
            <a:off x="1838325" y="4837072"/>
            <a:ext cx="2243042" cy="1781175"/>
          </a:xfrm>
          <a:prstGeom prst="rect">
            <a:avLst/>
          </a:prstGeom>
          <a:noFill/>
          <a:ln>
            <a:noFill/>
          </a:ln>
        </p:spPr>
      </p:pic>
      <p:pic>
        <p:nvPicPr>
          <p:cNvPr id="25" name="Picture 24" descr="A rocket taking off&#10;&#10;Description automatically generated with medium confidence">
            <a:extLst>
              <a:ext uri="{FF2B5EF4-FFF2-40B4-BE49-F238E27FC236}">
                <a16:creationId xmlns:a16="http://schemas.microsoft.com/office/drawing/2014/main" id="{2742A1D4-66ED-5438-1A26-81C50D49CFD7}"/>
              </a:ext>
            </a:extLst>
          </p:cNvPr>
          <p:cNvPicPr>
            <a:picLocks noChangeAspect="1"/>
          </p:cNvPicPr>
          <p:nvPr/>
        </p:nvPicPr>
        <p:blipFill>
          <a:blip r:embed="rId7"/>
          <a:stretch>
            <a:fillRect/>
          </a:stretch>
        </p:blipFill>
        <p:spPr>
          <a:xfrm>
            <a:off x="838199" y="2704862"/>
            <a:ext cx="2314574" cy="1690925"/>
          </a:xfrm>
          <a:prstGeom prst="rect">
            <a:avLst/>
          </a:prstGeom>
        </p:spPr>
      </p:pic>
    </p:spTree>
    <p:extLst>
      <p:ext uri="{BB962C8B-B14F-4D97-AF65-F5344CB8AC3E}">
        <p14:creationId xmlns:p14="http://schemas.microsoft.com/office/powerpoint/2010/main" val="4176430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6547-66CF-6474-5A8D-2D7A3ABC4D97}"/>
              </a:ext>
            </a:extLst>
          </p:cNvPr>
          <p:cNvSpPr>
            <a:spLocks noGrp="1"/>
          </p:cNvSpPr>
          <p:nvPr>
            <p:ph type="title"/>
          </p:nvPr>
        </p:nvSpPr>
        <p:spPr/>
        <p:txBody>
          <a:bodyPr/>
          <a:lstStyle/>
          <a:p>
            <a:r>
              <a:rPr lang="en-US"/>
              <a:t>GASRATS Overview</a:t>
            </a:r>
          </a:p>
        </p:txBody>
      </p:sp>
      <p:sp>
        <p:nvSpPr>
          <p:cNvPr id="3" name="Content Placeholder 2">
            <a:extLst>
              <a:ext uri="{FF2B5EF4-FFF2-40B4-BE49-F238E27FC236}">
                <a16:creationId xmlns:a16="http://schemas.microsoft.com/office/drawing/2014/main" id="{0FBCE4B5-5920-36C6-BB8C-BABC7BA6AA7C}"/>
              </a:ext>
            </a:extLst>
          </p:cNvPr>
          <p:cNvSpPr>
            <a:spLocks noGrp="1"/>
          </p:cNvSpPr>
          <p:nvPr>
            <p:ph idx="1"/>
          </p:nvPr>
        </p:nvSpPr>
        <p:spPr>
          <a:xfrm>
            <a:off x="838200" y="1606857"/>
            <a:ext cx="5522495" cy="4981183"/>
          </a:xfrm>
        </p:spPr>
        <p:txBody>
          <a:bodyPr vert="horz" lIns="91440" tIns="45720" rIns="91440" bIns="45720" rtlCol="0" anchor="t">
            <a:normAutofit/>
          </a:bodyPr>
          <a:lstStyle/>
          <a:p>
            <a:r>
              <a:rPr lang="en-US"/>
              <a:t>Get Away Special Radio and Antenna Transparency Satellite</a:t>
            </a:r>
          </a:p>
          <a:p>
            <a:r>
              <a:rPr lang="en-US"/>
              <a:t>3U CubeSat</a:t>
            </a:r>
          </a:p>
          <a:p>
            <a:r>
              <a:rPr lang="en-US"/>
              <a:t>Provide educational opportunities for GAS Team and others</a:t>
            </a:r>
          </a:p>
          <a:p>
            <a:r>
              <a:rPr lang="en-US"/>
              <a:t>Demonstrate transparent patch antenna technology</a:t>
            </a:r>
          </a:p>
          <a:p>
            <a:pPr lvl="1"/>
            <a:r>
              <a:rPr lang="en-US"/>
              <a:t>Collaboration with USU ECE Professor, Dr. Reyhan Baktur</a:t>
            </a:r>
          </a:p>
        </p:txBody>
      </p:sp>
      <p:sp>
        <p:nvSpPr>
          <p:cNvPr id="4" name="Slide Number Placeholder 3">
            <a:extLst>
              <a:ext uri="{FF2B5EF4-FFF2-40B4-BE49-F238E27FC236}">
                <a16:creationId xmlns:a16="http://schemas.microsoft.com/office/drawing/2014/main" id="{F433ADE7-F6AF-05FD-8844-19D0DA990B61}"/>
              </a:ext>
            </a:extLst>
          </p:cNvPr>
          <p:cNvSpPr>
            <a:spLocks noGrp="1"/>
          </p:cNvSpPr>
          <p:nvPr>
            <p:ph type="sldNum" sz="quarter" idx="12"/>
          </p:nvPr>
        </p:nvSpPr>
        <p:spPr/>
        <p:txBody>
          <a:bodyPr/>
          <a:lstStyle/>
          <a:p>
            <a:fld id="{1BE516D5-F323-4D1C-AABE-451BF210CAEF}" type="slidenum">
              <a:rPr lang="en-US" smtClean="0"/>
              <a:t>4</a:t>
            </a:fld>
            <a:endParaRPr lang="en-US"/>
          </a:p>
        </p:txBody>
      </p:sp>
      <p:pic>
        <p:nvPicPr>
          <p:cNvPr id="5" name="Picture 5" descr="A picture containing logo&#10;&#10;Description automatically generated">
            <a:extLst>
              <a:ext uri="{FF2B5EF4-FFF2-40B4-BE49-F238E27FC236}">
                <a16:creationId xmlns:a16="http://schemas.microsoft.com/office/drawing/2014/main" id="{BB5A0682-E181-2FF3-696F-9773FBA329CC}"/>
              </a:ext>
            </a:extLst>
          </p:cNvPr>
          <p:cNvPicPr>
            <a:picLocks noChangeAspect="1"/>
          </p:cNvPicPr>
          <p:nvPr/>
        </p:nvPicPr>
        <p:blipFill>
          <a:blip r:embed="rId3"/>
          <a:stretch>
            <a:fillRect/>
          </a:stretch>
        </p:blipFill>
        <p:spPr>
          <a:xfrm>
            <a:off x="6611352" y="3429301"/>
            <a:ext cx="3166311" cy="3166311"/>
          </a:xfrm>
          <a:prstGeom prst="rect">
            <a:avLst/>
          </a:prstGeom>
        </p:spPr>
      </p:pic>
      <p:sp>
        <p:nvSpPr>
          <p:cNvPr id="6" name="TextBox 5">
            <a:extLst>
              <a:ext uri="{FF2B5EF4-FFF2-40B4-BE49-F238E27FC236}">
                <a16:creationId xmlns:a16="http://schemas.microsoft.com/office/drawing/2014/main" id="{173DE1FC-ABFD-5DFE-E86C-A588E67C19C9}"/>
              </a:ext>
            </a:extLst>
          </p:cNvPr>
          <p:cNvSpPr txBox="1"/>
          <p:nvPr/>
        </p:nvSpPr>
        <p:spPr>
          <a:xfrm>
            <a:off x="6477333" y="6515594"/>
            <a:ext cx="3434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Arial"/>
              </a:rPr>
              <a:t>Unofficial GASRATS Patch Mock-Up</a:t>
            </a:r>
            <a:endParaRPr lang="en-US"/>
          </a:p>
        </p:txBody>
      </p:sp>
      <p:pic>
        <p:nvPicPr>
          <p:cNvPr id="8" name="Picture 7" descr="A blue and white rectangular object with a green screen&#10;&#10;Description automatically generated">
            <a:extLst>
              <a:ext uri="{FF2B5EF4-FFF2-40B4-BE49-F238E27FC236}">
                <a16:creationId xmlns:a16="http://schemas.microsoft.com/office/drawing/2014/main" id="{7BCEBCEE-9A96-FF76-A17A-9309F880C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8709" y="-62114"/>
            <a:ext cx="4719912" cy="4878187"/>
          </a:xfrm>
          <a:prstGeom prst="rect">
            <a:avLst/>
          </a:prstGeom>
        </p:spPr>
      </p:pic>
    </p:spTree>
    <p:extLst>
      <p:ext uri="{BB962C8B-B14F-4D97-AF65-F5344CB8AC3E}">
        <p14:creationId xmlns:p14="http://schemas.microsoft.com/office/powerpoint/2010/main" val="4086138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998-F35C-8E46-BF7E-4E587CC53EC1}"/>
              </a:ext>
            </a:extLst>
          </p:cNvPr>
          <p:cNvSpPr>
            <a:spLocks noGrp="1"/>
          </p:cNvSpPr>
          <p:nvPr>
            <p:ph type="title"/>
          </p:nvPr>
        </p:nvSpPr>
        <p:spPr/>
        <p:txBody>
          <a:bodyPr/>
          <a:lstStyle/>
          <a:p>
            <a:r>
              <a:rPr lang="en-US"/>
              <a:t>NASA’s CSLI</a:t>
            </a:r>
          </a:p>
        </p:txBody>
      </p:sp>
      <p:sp>
        <p:nvSpPr>
          <p:cNvPr id="3" name="Content Placeholder 2">
            <a:extLst>
              <a:ext uri="{FF2B5EF4-FFF2-40B4-BE49-F238E27FC236}">
                <a16:creationId xmlns:a16="http://schemas.microsoft.com/office/drawing/2014/main" id="{5B04D5F0-7C97-9CDB-6ABB-B51331C10ED6}"/>
              </a:ext>
            </a:extLst>
          </p:cNvPr>
          <p:cNvSpPr>
            <a:spLocks noGrp="1"/>
          </p:cNvSpPr>
          <p:nvPr>
            <p:ph idx="1"/>
          </p:nvPr>
        </p:nvSpPr>
        <p:spPr>
          <a:xfrm>
            <a:off x="838200" y="1606857"/>
            <a:ext cx="7306559" cy="5114618"/>
          </a:xfrm>
        </p:spPr>
        <p:txBody>
          <a:bodyPr>
            <a:normAutofit/>
          </a:bodyPr>
          <a:lstStyle/>
          <a:p>
            <a:r>
              <a:rPr lang="en-US"/>
              <a:t>CubeSat Launch Initiative (CSLI)</a:t>
            </a:r>
          </a:p>
          <a:p>
            <a:r>
              <a:rPr lang="en-US"/>
              <a:t>Provides U.S. educational institutions a way to space</a:t>
            </a:r>
          </a:p>
          <a:p>
            <a:r>
              <a:rPr lang="en-US"/>
              <a:t>Pays entirely for launch (up to $300k)</a:t>
            </a:r>
          </a:p>
          <a:p>
            <a:r>
              <a:rPr lang="en-US"/>
              <a:t>Must meet at least one of three criteria:</a:t>
            </a:r>
          </a:p>
          <a:p>
            <a:pPr lvl="1"/>
            <a:r>
              <a:rPr lang="en-US"/>
              <a:t>Education</a:t>
            </a:r>
          </a:p>
          <a:p>
            <a:pPr lvl="1"/>
            <a:r>
              <a:rPr lang="en-US"/>
              <a:t>Technology</a:t>
            </a:r>
          </a:p>
          <a:p>
            <a:pPr lvl="1"/>
            <a:r>
              <a:rPr lang="en-US"/>
              <a:t>Science</a:t>
            </a:r>
          </a:p>
          <a:p>
            <a:r>
              <a:rPr lang="en-US"/>
              <a:t>Required to hold two external reviews:</a:t>
            </a:r>
          </a:p>
          <a:p>
            <a:pPr lvl="1"/>
            <a:r>
              <a:rPr lang="en-US"/>
              <a:t>Merit</a:t>
            </a:r>
          </a:p>
          <a:p>
            <a:pPr lvl="1"/>
            <a:r>
              <a:rPr lang="en-US"/>
              <a:t>Feasibility</a:t>
            </a:r>
          </a:p>
        </p:txBody>
      </p:sp>
      <p:sp>
        <p:nvSpPr>
          <p:cNvPr id="4" name="Slide Number Placeholder 3">
            <a:extLst>
              <a:ext uri="{FF2B5EF4-FFF2-40B4-BE49-F238E27FC236}">
                <a16:creationId xmlns:a16="http://schemas.microsoft.com/office/drawing/2014/main" id="{50BCC19A-F054-E546-4027-DF802CA4CFDD}"/>
              </a:ext>
            </a:extLst>
          </p:cNvPr>
          <p:cNvSpPr>
            <a:spLocks noGrp="1"/>
          </p:cNvSpPr>
          <p:nvPr>
            <p:ph type="sldNum" sz="quarter" idx="12"/>
          </p:nvPr>
        </p:nvSpPr>
        <p:spPr/>
        <p:txBody>
          <a:bodyPr/>
          <a:lstStyle/>
          <a:p>
            <a:fld id="{1BE516D5-F323-4D1C-AABE-451BF210CAEF}" type="slidenum">
              <a:rPr lang="en-US" smtClean="0"/>
              <a:t>5</a:t>
            </a:fld>
            <a:endParaRPr lang="en-US"/>
          </a:p>
        </p:txBody>
      </p:sp>
      <p:pic>
        <p:nvPicPr>
          <p:cNvPr id="1026" name="Picture 2" descr="NASA Launch Services Program - Wikipedia">
            <a:extLst>
              <a:ext uri="{FF2B5EF4-FFF2-40B4-BE49-F238E27FC236}">
                <a16:creationId xmlns:a16="http://schemas.microsoft.com/office/drawing/2014/main" id="{950995B2-AB69-90DD-438B-919804394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8532" y="778303"/>
            <a:ext cx="2075150" cy="2075150"/>
          </a:xfrm>
          <a:prstGeom prst="rect">
            <a:avLst/>
          </a:prstGeom>
          <a:noFill/>
          <a:effectLst>
            <a:glow rad="508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 name="Picture 5" descr="A green check mark on a black background&#10;&#10;Description automatically generated">
            <a:extLst>
              <a:ext uri="{FF2B5EF4-FFF2-40B4-BE49-F238E27FC236}">
                <a16:creationId xmlns:a16="http://schemas.microsoft.com/office/drawing/2014/main" id="{F14B1AC0-060E-437D-836B-91C4C250F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580" y="3995462"/>
            <a:ext cx="320357" cy="33530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F73E4C7E-28F2-4ECA-1F57-84291F847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758" y="4404710"/>
            <a:ext cx="320357" cy="335307"/>
          </a:xfrm>
          <a:prstGeom prst="rect">
            <a:avLst/>
          </a:prstGeom>
        </p:spPr>
      </p:pic>
      <p:pic>
        <p:nvPicPr>
          <p:cNvPr id="11" name="Picture 10" descr="A logo with blue cubes and white text&#10;&#10;Description automatically generated">
            <a:extLst>
              <a:ext uri="{FF2B5EF4-FFF2-40B4-BE49-F238E27FC236}">
                <a16:creationId xmlns:a16="http://schemas.microsoft.com/office/drawing/2014/main" id="{78613046-2CC9-B40E-2E31-43F424D19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3682" y="1093755"/>
            <a:ext cx="2293194" cy="2293194"/>
          </a:xfrm>
          <a:prstGeom prst="rect">
            <a:avLst/>
          </a:prstGeom>
        </p:spPr>
      </p:pic>
      <p:pic>
        <p:nvPicPr>
          <p:cNvPr id="13" name="Picture 12" descr="A machine on a table&#10;&#10;Description automatically generated">
            <a:extLst>
              <a:ext uri="{FF2B5EF4-FFF2-40B4-BE49-F238E27FC236}">
                <a16:creationId xmlns:a16="http://schemas.microsoft.com/office/drawing/2014/main" id="{69935074-C76B-956B-08F3-76CA5BE17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7564" y="3416369"/>
            <a:ext cx="3786870" cy="2840153"/>
          </a:xfrm>
          <a:prstGeom prst="rect">
            <a:avLst/>
          </a:prstGeom>
        </p:spPr>
      </p:pic>
    </p:spTree>
    <p:extLst>
      <p:ext uri="{BB962C8B-B14F-4D97-AF65-F5344CB8AC3E}">
        <p14:creationId xmlns:p14="http://schemas.microsoft.com/office/powerpoint/2010/main" val="1478252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181278-52A3-722A-DC85-B488C609CE3D}"/>
              </a:ext>
            </a:extLst>
          </p:cNvPr>
          <p:cNvSpPr>
            <a:spLocks noGrp="1"/>
          </p:cNvSpPr>
          <p:nvPr>
            <p:ph sz="half" idx="1"/>
          </p:nvPr>
        </p:nvSpPr>
        <p:spPr/>
        <p:txBody>
          <a:bodyPr/>
          <a:lstStyle/>
          <a:p>
            <a:pPr marL="0" indent="0" algn="ctr">
              <a:buNone/>
            </a:pPr>
            <a:r>
              <a:rPr lang="en-US" b="1"/>
              <a:t>Merit Review</a:t>
            </a:r>
            <a:endParaRPr lang="en-US" sz="1400" b="1"/>
          </a:p>
          <a:p>
            <a:pPr>
              <a:lnSpc>
                <a:spcPct val="100000"/>
              </a:lnSpc>
            </a:pPr>
            <a:r>
              <a:rPr lang="en-US"/>
              <a:t>Educational Quality</a:t>
            </a:r>
          </a:p>
          <a:p>
            <a:pPr>
              <a:lnSpc>
                <a:spcPct val="100000"/>
              </a:lnSpc>
            </a:pPr>
            <a:r>
              <a:rPr lang="en-US"/>
              <a:t>Technical Quality</a:t>
            </a:r>
          </a:p>
          <a:p>
            <a:pPr>
              <a:lnSpc>
                <a:spcPct val="100000"/>
              </a:lnSpc>
            </a:pPr>
            <a:r>
              <a:rPr lang="en-US"/>
              <a:t>Assist NASA to achieve their goals and objectives</a:t>
            </a:r>
          </a:p>
        </p:txBody>
      </p:sp>
      <p:sp>
        <p:nvSpPr>
          <p:cNvPr id="4" name="Content Placeholder 3">
            <a:extLst>
              <a:ext uri="{FF2B5EF4-FFF2-40B4-BE49-F238E27FC236}">
                <a16:creationId xmlns:a16="http://schemas.microsoft.com/office/drawing/2014/main" id="{A5A1CF8E-A7C6-3769-F067-1957EC05888C}"/>
              </a:ext>
            </a:extLst>
          </p:cNvPr>
          <p:cNvSpPr>
            <a:spLocks noGrp="1"/>
          </p:cNvSpPr>
          <p:nvPr>
            <p:ph sz="half" idx="2"/>
          </p:nvPr>
        </p:nvSpPr>
        <p:spPr/>
        <p:txBody>
          <a:bodyPr/>
          <a:lstStyle/>
          <a:p>
            <a:pPr marL="0" indent="0" algn="ctr">
              <a:buNone/>
            </a:pPr>
            <a:r>
              <a:rPr lang="en-US" b="1"/>
              <a:t>Feasibility Review</a:t>
            </a:r>
          </a:p>
          <a:p>
            <a:pPr>
              <a:lnSpc>
                <a:spcPct val="100000"/>
              </a:lnSpc>
            </a:pPr>
            <a:r>
              <a:rPr lang="en-US"/>
              <a:t>Technical Implementation</a:t>
            </a:r>
          </a:p>
          <a:p>
            <a:pPr>
              <a:lnSpc>
                <a:spcPct val="100000"/>
              </a:lnSpc>
            </a:pPr>
            <a:r>
              <a:rPr lang="en-US"/>
              <a:t>Feasibility</a:t>
            </a:r>
          </a:p>
          <a:p>
            <a:pPr>
              <a:lnSpc>
                <a:spcPct val="100000"/>
              </a:lnSpc>
            </a:pPr>
            <a:r>
              <a:rPr lang="en-US"/>
              <a:t>Resiliency</a:t>
            </a:r>
          </a:p>
          <a:p>
            <a:pPr>
              <a:lnSpc>
                <a:spcPct val="100000"/>
              </a:lnSpc>
            </a:pPr>
            <a:r>
              <a:rPr lang="en-US"/>
              <a:t>Risk</a:t>
            </a:r>
          </a:p>
          <a:p>
            <a:pPr>
              <a:lnSpc>
                <a:spcPct val="100000"/>
              </a:lnSpc>
            </a:pPr>
            <a:r>
              <a:rPr lang="en-US"/>
              <a:t>Probability of Success</a:t>
            </a:r>
          </a:p>
        </p:txBody>
      </p:sp>
      <p:sp>
        <p:nvSpPr>
          <p:cNvPr id="5" name="Slide Number Placeholder 4">
            <a:extLst>
              <a:ext uri="{FF2B5EF4-FFF2-40B4-BE49-F238E27FC236}">
                <a16:creationId xmlns:a16="http://schemas.microsoft.com/office/drawing/2014/main" id="{2396D090-78C1-250F-114D-F8C902B4492D}"/>
              </a:ext>
            </a:extLst>
          </p:cNvPr>
          <p:cNvSpPr>
            <a:spLocks noGrp="1"/>
          </p:cNvSpPr>
          <p:nvPr>
            <p:ph type="sldNum" sz="quarter" idx="12"/>
          </p:nvPr>
        </p:nvSpPr>
        <p:spPr/>
        <p:txBody>
          <a:bodyPr/>
          <a:lstStyle/>
          <a:p>
            <a:fld id="{1BE516D5-F323-4D1C-AABE-451BF210CAEF}" type="slidenum">
              <a:rPr lang="en-US" smtClean="0"/>
              <a:t>6</a:t>
            </a:fld>
            <a:endParaRPr lang="en-US"/>
          </a:p>
        </p:txBody>
      </p:sp>
      <p:sp>
        <p:nvSpPr>
          <p:cNvPr id="8" name="Title 1">
            <a:extLst>
              <a:ext uri="{FF2B5EF4-FFF2-40B4-BE49-F238E27FC236}">
                <a16:creationId xmlns:a16="http://schemas.microsoft.com/office/drawing/2014/main" id="{26215992-CF0A-3199-8817-B19182B71F1B}"/>
              </a:ext>
            </a:extLst>
          </p:cNvPr>
          <p:cNvSpPr txBox="1">
            <a:spLocks/>
          </p:cNvSpPr>
          <p:nvPr/>
        </p:nvSpPr>
        <p:spPr>
          <a:xfrm>
            <a:off x="838200" y="268709"/>
            <a:ext cx="10515600" cy="1338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Required Reviews</a:t>
            </a:r>
          </a:p>
        </p:txBody>
      </p:sp>
    </p:spTree>
    <p:extLst>
      <p:ext uri="{BB962C8B-B14F-4D97-AF65-F5344CB8AC3E}">
        <p14:creationId xmlns:p14="http://schemas.microsoft.com/office/powerpoint/2010/main" val="153794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A2EE-2A8E-7A77-AEBE-17A5E549A581}"/>
              </a:ext>
            </a:extLst>
          </p:cNvPr>
          <p:cNvSpPr>
            <a:spLocks noGrp="1"/>
          </p:cNvSpPr>
          <p:nvPr>
            <p:ph type="title"/>
          </p:nvPr>
        </p:nvSpPr>
        <p:spPr/>
        <p:txBody>
          <a:bodyPr/>
          <a:lstStyle/>
          <a:p>
            <a:r>
              <a:rPr lang="en-US"/>
              <a:t>Merit Review</a:t>
            </a:r>
          </a:p>
        </p:txBody>
      </p:sp>
      <p:sp>
        <p:nvSpPr>
          <p:cNvPr id="3" name="Content Placeholder 2">
            <a:extLst>
              <a:ext uri="{FF2B5EF4-FFF2-40B4-BE49-F238E27FC236}">
                <a16:creationId xmlns:a16="http://schemas.microsoft.com/office/drawing/2014/main" id="{A622713B-FA9D-36F8-4E8F-B0B2045BE24A}"/>
              </a:ext>
            </a:extLst>
          </p:cNvPr>
          <p:cNvSpPr>
            <a:spLocks noGrp="1"/>
          </p:cNvSpPr>
          <p:nvPr>
            <p:ph idx="1"/>
          </p:nvPr>
        </p:nvSpPr>
        <p:spPr>
          <a:xfrm>
            <a:off x="838199" y="1606857"/>
            <a:ext cx="6031833" cy="4749493"/>
          </a:xfrm>
        </p:spPr>
        <p:txBody>
          <a:bodyPr>
            <a:normAutofit/>
          </a:bodyPr>
          <a:lstStyle/>
          <a:p>
            <a:r>
              <a:rPr lang="en-US"/>
              <a:t>How well does the GASRATS mission align with NASA’s goals and objectives?</a:t>
            </a:r>
          </a:p>
          <a:p>
            <a:pPr lvl="1"/>
            <a:r>
              <a:rPr lang="en-US"/>
              <a:t>Specific goals and objectives selected from NASA strategic documents</a:t>
            </a:r>
          </a:p>
          <a:p>
            <a:pPr marL="457200" lvl="1" indent="0">
              <a:buNone/>
            </a:pPr>
            <a:endParaRPr lang="en-US"/>
          </a:p>
          <a:p>
            <a:r>
              <a:rPr lang="en-US"/>
              <a:t>Is a launch opportunity necessary to achieve the objectives of the GASRATS mission?</a:t>
            </a:r>
          </a:p>
          <a:p>
            <a:endParaRPr lang="en-US"/>
          </a:p>
        </p:txBody>
      </p:sp>
      <p:sp>
        <p:nvSpPr>
          <p:cNvPr id="4" name="Slide Number Placeholder 3">
            <a:extLst>
              <a:ext uri="{FF2B5EF4-FFF2-40B4-BE49-F238E27FC236}">
                <a16:creationId xmlns:a16="http://schemas.microsoft.com/office/drawing/2014/main" id="{A6D220FD-1F50-9E11-80CF-751DB00635BA}"/>
              </a:ext>
            </a:extLst>
          </p:cNvPr>
          <p:cNvSpPr>
            <a:spLocks noGrp="1"/>
          </p:cNvSpPr>
          <p:nvPr>
            <p:ph type="sldNum" sz="quarter" idx="12"/>
          </p:nvPr>
        </p:nvSpPr>
        <p:spPr/>
        <p:txBody>
          <a:bodyPr/>
          <a:lstStyle/>
          <a:p>
            <a:fld id="{1BE516D5-F323-4D1C-AABE-451BF210CAEF}" type="slidenum">
              <a:rPr lang="en-US" smtClean="0"/>
              <a:t>7</a:t>
            </a:fld>
            <a:endParaRPr lang="en-US"/>
          </a:p>
        </p:txBody>
      </p:sp>
      <p:pic>
        <p:nvPicPr>
          <p:cNvPr id="5" name="Picture 2" descr="NASA 2022 Strategic Plan (Full Color): A Detailed Plan for Science,  Exploring, Developing, and Sharing Discoveries of Earth, Moon, and the  Universe: Space Administration, National Aeronautics and: 9798352515570:  Amazon.com: Books">
            <a:extLst>
              <a:ext uri="{FF2B5EF4-FFF2-40B4-BE49-F238E27FC236}">
                <a16:creationId xmlns:a16="http://schemas.microsoft.com/office/drawing/2014/main" id="{8BDF49E7-077E-2CE2-C906-2D275E63F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551" y="526095"/>
            <a:ext cx="2163003" cy="2703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rochure of stem engagement&#10;&#10;Description automatically generated">
            <a:extLst>
              <a:ext uri="{FF2B5EF4-FFF2-40B4-BE49-F238E27FC236}">
                <a16:creationId xmlns:a16="http://schemas.microsoft.com/office/drawing/2014/main" id="{1E7B8F64-34AC-4082-01EE-748F893D3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550" y="3628152"/>
            <a:ext cx="2163004" cy="2799181"/>
          </a:xfrm>
          <a:prstGeom prst="rect">
            <a:avLst/>
          </a:prstGeom>
        </p:spPr>
      </p:pic>
      <p:pic>
        <p:nvPicPr>
          <p:cNvPr id="9" name="Picture 8" descr="A poster of a person in a space suit&#10;&#10;Description automatically generated">
            <a:extLst>
              <a:ext uri="{FF2B5EF4-FFF2-40B4-BE49-F238E27FC236}">
                <a16:creationId xmlns:a16="http://schemas.microsoft.com/office/drawing/2014/main" id="{8700C991-209C-6B81-C74F-39C3EBEEB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8072" y="2029409"/>
            <a:ext cx="2163004" cy="2799181"/>
          </a:xfrm>
          <a:prstGeom prst="rect">
            <a:avLst/>
          </a:prstGeom>
        </p:spPr>
      </p:pic>
    </p:spTree>
    <p:extLst>
      <p:ext uri="{BB962C8B-B14F-4D97-AF65-F5344CB8AC3E}">
        <p14:creationId xmlns:p14="http://schemas.microsoft.com/office/powerpoint/2010/main" val="3999176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9C00A8-73D7-B3E1-48E2-32E0726FDEB5}"/>
              </a:ext>
            </a:extLst>
          </p:cNvPr>
          <p:cNvSpPr>
            <a:spLocks noGrp="1"/>
          </p:cNvSpPr>
          <p:nvPr>
            <p:ph sz="half" idx="1"/>
          </p:nvPr>
        </p:nvSpPr>
        <p:spPr/>
        <p:txBody>
          <a:bodyPr/>
          <a:lstStyle/>
          <a:p>
            <a:pPr marL="0" indent="0" algn="ctr">
              <a:buNone/>
            </a:pPr>
            <a:r>
              <a:rPr lang="en-US" b="1"/>
              <a:t>Educational</a:t>
            </a:r>
          </a:p>
          <a:p>
            <a:pPr>
              <a:lnSpc>
                <a:spcPct val="100000"/>
              </a:lnSpc>
            </a:pPr>
            <a:r>
              <a:rPr lang="en-US"/>
              <a:t>Strategy 4.2</a:t>
            </a:r>
          </a:p>
          <a:p>
            <a:pPr lvl="1">
              <a:lnSpc>
                <a:spcPct val="100000"/>
              </a:lnSpc>
            </a:pPr>
            <a:r>
              <a:rPr lang="en-US" i="1"/>
              <a:t>NASA Science Plan</a:t>
            </a:r>
          </a:p>
          <a:p>
            <a:pPr>
              <a:lnSpc>
                <a:spcPct val="100000"/>
              </a:lnSpc>
            </a:pPr>
            <a:r>
              <a:rPr lang="en-US"/>
              <a:t>Strategic Objective 1.2</a:t>
            </a:r>
          </a:p>
          <a:p>
            <a:pPr lvl="1">
              <a:lnSpc>
                <a:spcPct val="100000"/>
              </a:lnSpc>
            </a:pPr>
            <a:r>
              <a:rPr lang="en-US" i="1"/>
              <a:t>NASA Strategy for STEM Engagement</a:t>
            </a:r>
          </a:p>
          <a:p>
            <a:pPr>
              <a:lnSpc>
                <a:spcPct val="100000"/>
              </a:lnSpc>
            </a:pPr>
            <a:r>
              <a:rPr lang="en-US"/>
              <a:t>Strategic Objective 4.3</a:t>
            </a:r>
          </a:p>
          <a:p>
            <a:pPr lvl="1">
              <a:lnSpc>
                <a:spcPct val="100000"/>
              </a:lnSpc>
            </a:pPr>
            <a:r>
              <a:rPr lang="en-US" i="1"/>
              <a:t>NASA Strategic Plan</a:t>
            </a:r>
          </a:p>
        </p:txBody>
      </p:sp>
      <p:sp>
        <p:nvSpPr>
          <p:cNvPr id="4" name="Content Placeholder 3">
            <a:extLst>
              <a:ext uri="{FF2B5EF4-FFF2-40B4-BE49-F238E27FC236}">
                <a16:creationId xmlns:a16="http://schemas.microsoft.com/office/drawing/2014/main" id="{D8336CFC-7B65-5B8C-C51E-865B446749E4}"/>
              </a:ext>
            </a:extLst>
          </p:cNvPr>
          <p:cNvSpPr>
            <a:spLocks noGrp="1"/>
          </p:cNvSpPr>
          <p:nvPr>
            <p:ph sz="half" idx="2"/>
          </p:nvPr>
        </p:nvSpPr>
        <p:spPr/>
        <p:txBody>
          <a:bodyPr/>
          <a:lstStyle/>
          <a:p>
            <a:pPr marL="0" indent="0" algn="ctr">
              <a:buNone/>
            </a:pPr>
            <a:r>
              <a:rPr lang="en-US" b="1"/>
              <a:t>Technical/Technological</a:t>
            </a:r>
          </a:p>
          <a:p>
            <a:pPr>
              <a:lnSpc>
                <a:spcPct val="100000"/>
              </a:lnSpc>
            </a:pPr>
            <a:r>
              <a:rPr lang="en-US"/>
              <a:t>Strategic Objective 3.1</a:t>
            </a:r>
          </a:p>
          <a:p>
            <a:pPr lvl="1">
              <a:lnSpc>
                <a:spcPct val="100000"/>
              </a:lnSpc>
            </a:pPr>
            <a:r>
              <a:rPr lang="en-US" i="1"/>
              <a:t>NASA Strategic Plan</a:t>
            </a:r>
          </a:p>
        </p:txBody>
      </p:sp>
      <p:sp>
        <p:nvSpPr>
          <p:cNvPr id="5" name="Slide Number Placeholder 4">
            <a:extLst>
              <a:ext uri="{FF2B5EF4-FFF2-40B4-BE49-F238E27FC236}">
                <a16:creationId xmlns:a16="http://schemas.microsoft.com/office/drawing/2014/main" id="{834F4186-9C39-0D6B-5C8F-31C8845B2AB8}"/>
              </a:ext>
            </a:extLst>
          </p:cNvPr>
          <p:cNvSpPr>
            <a:spLocks noGrp="1"/>
          </p:cNvSpPr>
          <p:nvPr>
            <p:ph type="sldNum" sz="quarter" idx="12"/>
          </p:nvPr>
        </p:nvSpPr>
        <p:spPr/>
        <p:txBody>
          <a:bodyPr/>
          <a:lstStyle/>
          <a:p>
            <a:fld id="{1BE516D5-F323-4D1C-AABE-451BF210CAEF}" type="slidenum">
              <a:rPr lang="en-US" smtClean="0"/>
              <a:t>8</a:t>
            </a:fld>
            <a:endParaRPr lang="en-US"/>
          </a:p>
        </p:txBody>
      </p:sp>
      <p:sp>
        <p:nvSpPr>
          <p:cNvPr id="8" name="Title 1">
            <a:extLst>
              <a:ext uri="{FF2B5EF4-FFF2-40B4-BE49-F238E27FC236}">
                <a16:creationId xmlns:a16="http://schemas.microsoft.com/office/drawing/2014/main" id="{5DF69C2B-5612-2B84-AE79-CFBE3C43E219}"/>
              </a:ext>
            </a:extLst>
          </p:cNvPr>
          <p:cNvSpPr>
            <a:spLocks noGrp="1"/>
          </p:cNvSpPr>
          <p:nvPr>
            <p:ph type="title"/>
          </p:nvPr>
        </p:nvSpPr>
        <p:spPr>
          <a:xfrm>
            <a:off x="838200" y="268709"/>
            <a:ext cx="10515600" cy="1338148"/>
          </a:xfrm>
        </p:spPr>
        <p:txBody>
          <a:bodyPr/>
          <a:lstStyle/>
          <a:p>
            <a:r>
              <a:rPr lang="en-US"/>
              <a:t>NASA Strategic Objectives</a:t>
            </a:r>
          </a:p>
        </p:txBody>
      </p:sp>
    </p:spTree>
    <p:extLst>
      <p:ext uri="{BB962C8B-B14F-4D97-AF65-F5344CB8AC3E}">
        <p14:creationId xmlns:p14="http://schemas.microsoft.com/office/powerpoint/2010/main" val="67382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3A94-097D-86AC-9E12-90D4938418A9}"/>
              </a:ext>
            </a:extLst>
          </p:cNvPr>
          <p:cNvSpPr>
            <a:spLocks noGrp="1"/>
          </p:cNvSpPr>
          <p:nvPr>
            <p:ph type="title"/>
          </p:nvPr>
        </p:nvSpPr>
        <p:spPr/>
        <p:txBody>
          <a:bodyPr/>
          <a:lstStyle/>
          <a:p>
            <a:r>
              <a:rPr lang="en-US" b="1"/>
              <a:t>Technological Merit</a:t>
            </a:r>
          </a:p>
        </p:txBody>
      </p:sp>
      <p:sp>
        <p:nvSpPr>
          <p:cNvPr id="3" name="Text Placeholder 2">
            <a:extLst>
              <a:ext uri="{FF2B5EF4-FFF2-40B4-BE49-F238E27FC236}">
                <a16:creationId xmlns:a16="http://schemas.microsoft.com/office/drawing/2014/main" id="{0B7475BE-8DDD-76E7-380F-12EAE9F16920}"/>
              </a:ext>
            </a:extLst>
          </p:cNvPr>
          <p:cNvSpPr>
            <a:spLocks noGrp="1"/>
          </p:cNvSpPr>
          <p:nvPr>
            <p:ph type="body" idx="1"/>
          </p:nvPr>
        </p:nvSpPr>
        <p:spPr/>
        <p:txBody>
          <a:bodyPr/>
          <a:lstStyle/>
          <a:p>
            <a:r>
              <a:rPr lang="en-US"/>
              <a:t>Presented by: Tyler Day, Lead Payload Engineer</a:t>
            </a:r>
          </a:p>
        </p:txBody>
      </p:sp>
      <p:sp>
        <p:nvSpPr>
          <p:cNvPr id="4" name="Slide Number Placeholder 3">
            <a:extLst>
              <a:ext uri="{FF2B5EF4-FFF2-40B4-BE49-F238E27FC236}">
                <a16:creationId xmlns:a16="http://schemas.microsoft.com/office/drawing/2014/main" id="{EF3E8F2D-5976-3377-37FD-645091EE623B}"/>
              </a:ext>
            </a:extLst>
          </p:cNvPr>
          <p:cNvSpPr>
            <a:spLocks noGrp="1"/>
          </p:cNvSpPr>
          <p:nvPr>
            <p:ph type="sldNum" sz="quarter" idx="12"/>
          </p:nvPr>
        </p:nvSpPr>
        <p:spPr/>
        <p:txBody>
          <a:bodyPr/>
          <a:lstStyle/>
          <a:p>
            <a:fld id="{1BE516D5-F323-4D1C-AABE-451BF210CAEF}" type="slidenum">
              <a:rPr lang="en-US" smtClean="0"/>
              <a:t>9</a:t>
            </a:fld>
            <a:endParaRPr lang="en-US"/>
          </a:p>
        </p:txBody>
      </p:sp>
    </p:spTree>
    <p:extLst>
      <p:ext uri="{BB962C8B-B14F-4D97-AF65-F5344CB8AC3E}">
        <p14:creationId xmlns:p14="http://schemas.microsoft.com/office/powerpoint/2010/main" val="540866056"/>
      </p:ext>
    </p:extLst>
  </p:cSld>
  <p:clrMapOvr>
    <a:masterClrMapping/>
  </p:clrMapOvr>
</p:sld>
</file>

<file path=ppt/theme/theme1.xml><?xml version="1.0" encoding="utf-8"?>
<a:theme xmlns:a="http://schemas.openxmlformats.org/drawingml/2006/main" name="Office Theme">
  <a:themeElements>
    <a:clrScheme name="GAS Team New">
      <a:dk1>
        <a:srgbClr val="FFFFFF"/>
      </a:dk1>
      <a:lt1>
        <a:sysClr val="window" lastClr="FFFFFF"/>
      </a:lt1>
      <a:dk2>
        <a:srgbClr val="091D36"/>
      </a:dk2>
      <a:lt2>
        <a:srgbClr val="D0CECE"/>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1630F0CB82ED4199A0383A6684342C" ma:contentTypeVersion="15" ma:contentTypeDescription="Create a new document." ma:contentTypeScope="" ma:versionID="0628af347335a07b594cdd012ba8a688">
  <xsd:schema xmlns:xsd="http://www.w3.org/2001/XMLSchema" xmlns:xs="http://www.w3.org/2001/XMLSchema" xmlns:p="http://schemas.microsoft.com/office/2006/metadata/properties" xmlns:ns2="4e522ba7-4339-4db9-88c0-b663644bdce4" xmlns:ns3="ad8fa217-19a7-4712-8952-146531136fc9" targetNamespace="http://schemas.microsoft.com/office/2006/metadata/properties" ma:root="true" ma:fieldsID="2de9c166337ac83fcd6c56d30c1de468" ns2:_="" ns3:_="">
    <xsd:import namespace="4e522ba7-4339-4db9-88c0-b663644bdce4"/>
    <xsd:import namespace="ad8fa217-19a7-4712-8952-146531136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522ba7-4339-4db9-88c0-b663644bdc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38959e7-4301-48b8-b073-3d04cdda266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Notes" ma:index="22" nillable="true" ma:displayName="Notes" ma:description="Contains notes regarding what the file contains. It's essentially a description."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8fa217-19a7-4712-8952-146531136f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79d8dd5-9c78-4ed5-991b-877e255d0402}" ma:internalName="TaxCatchAll" ma:showField="CatchAllData" ma:web="ad8fa217-19a7-4712-8952-146531136f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522ba7-4339-4db9-88c0-b663644bdce4">
      <Terms xmlns="http://schemas.microsoft.com/office/infopath/2007/PartnerControls"/>
    </lcf76f155ced4ddcb4097134ff3c332f>
    <TaxCatchAll xmlns="ad8fa217-19a7-4712-8952-146531136fc9" xsi:nil="true"/>
    <Notes xmlns="4e522ba7-4339-4db9-88c0-b663644bdc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D1507C-AF76-49EE-8868-8D2DE8C0BD47}">
  <ds:schemaRefs>
    <ds:schemaRef ds:uri="4e522ba7-4339-4db9-88c0-b663644bdce4"/>
    <ds:schemaRef ds:uri="ad8fa217-19a7-4712-8952-146531136f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73AFC2-5D16-402B-A337-E7883F323881}">
  <ds:schemaRefs>
    <ds:schemaRef ds:uri="http://purl.org/dc/elements/1.1/"/>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terms/"/>
    <ds:schemaRef ds:uri="http://purl.org/dc/dcmitype/"/>
    <ds:schemaRef ds:uri="4e522ba7-4339-4db9-88c0-b663644bdce4"/>
    <ds:schemaRef ds:uri="http://schemas.openxmlformats.org/package/2006/metadata/core-properties"/>
    <ds:schemaRef ds:uri="ad8fa217-19a7-4712-8952-146531136fc9"/>
  </ds:schemaRefs>
</ds:datastoreItem>
</file>

<file path=customXml/itemProps3.xml><?xml version="1.0" encoding="utf-8"?>
<ds:datastoreItem xmlns:ds="http://schemas.openxmlformats.org/officeDocument/2006/customXml" ds:itemID="{0554A2CC-BE06-45F5-AFC3-0847619794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3457</Words>
  <Application>Microsoft Office PowerPoint</Application>
  <PresentationFormat>Widescreen</PresentationFormat>
  <Paragraphs>345</Paragraphs>
  <Slides>27</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-apple-system</vt:lpstr>
      <vt:lpstr>Arial</vt:lpstr>
      <vt:lpstr>Calibri</vt:lpstr>
      <vt:lpstr>Times New Roman</vt:lpstr>
      <vt:lpstr>Office Theme</vt:lpstr>
      <vt:lpstr>GASRATS Merit Review</vt:lpstr>
      <vt:lpstr>Presentation Overview</vt:lpstr>
      <vt:lpstr>What is the GAS Team?</vt:lpstr>
      <vt:lpstr>GASRATS Overview</vt:lpstr>
      <vt:lpstr>NASA’s CSLI</vt:lpstr>
      <vt:lpstr>PowerPoint Presentation</vt:lpstr>
      <vt:lpstr>Merit Review</vt:lpstr>
      <vt:lpstr>NASA Strategic Objectives</vt:lpstr>
      <vt:lpstr>Technological Merit</vt:lpstr>
      <vt:lpstr>Story Time</vt:lpstr>
      <vt:lpstr>Antennas: What options exist?</vt:lpstr>
      <vt:lpstr>Main Payload</vt:lpstr>
      <vt:lpstr>Validating the Antenna</vt:lpstr>
      <vt:lpstr>Why Space?</vt:lpstr>
      <vt:lpstr>Strategic Objective 3.1: Develop Revolutionary Technologies </vt:lpstr>
      <vt:lpstr>Educational Merit</vt:lpstr>
      <vt:lpstr>Strategy 4.2</vt:lpstr>
      <vt:lpstr>Strategy 4.2: Engage All Ages</vt:lpstr>
      <vt:lpstr>Strategic Objective 1.2</vt:lpstr>
      <vt:lpstr>Strategic Objective 1.2: NASA’s    Experts and Missions</vt:lpstr>
      <vt:lpstr>Strategic Objective 4.3</vt:lpstr>
      <vt:lpstr>Strategic Objective 4.3: Explorers </vt:lpstr>
      <vt:lpstr>Conclusion</vt:lpstr>
      <vt:lpstr>Conclusion</vt:lpstr>
      <vt:lpstr>Feedback Submission</vt:lpstr>
      <vt:lpstr>Thank you for attending  the GASRATS Merit Review!</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GASRATS Merit Review Fall 2023</dc:title>
  <dc:creator>Carter Page</dc:creator>
  <cp:lastModifiedBy>Carter Page</cp:lastModifiedBy>
  <cp:revision>3</cp:revision>
  <dcterms:created xsi:type="dcterms:W3CDTF">2022-09-12T00:56:52Z</dcterms:created>
  <dcterms:modified xsi:type="dcterms:W3CDTF">2023-09-30T21:01:17Z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0x010100341630F0CB82ED4199A0383A6684342C</vt:lpwstr>
  </property>
  <property fmtid="{D5CDD505-2E9C-101B-9397-08002B2CF9AE}" pid="3" name="MediaServiceImageTags">
    <vt:lpwstr/>
  </property>
  <property fmtid="{D5CDD505-2E9C-101B-9397-08002B2CF9AE}" pid="4" name="_MarkAsFinal">
    <vt:bool>true</vt:bool>
  </property>
</Properties>
</file>